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dPt>
            <c:idx val="0"/>
            <c:spPr>
              <a:solidFill>
                <a:srgbClr val="2C5F2E"/>
              </a:solidFill>
            </c:spPr>
          </c:dPt>
          <c:dPt>
            <c:idx val="1"/>
            <c:spPr>
              <a:solidFill>
                <a:srgbClr val="C0392B"/>
              </a:solidFill>
            </c:spPr>
          </c:dPt>
          <c:dPt>
            <c:idx val="2"/>
            <c:spPr>
              <a:solidFill>
                <a:srgbClr val="97BC62"/>
              </a:solidFill>
            </c:spPr>
          </c:dPt>
          <c:cat>
            <c:strRef>
              <c:f>Sheet1!$A$2:$A$4</c:f>
              <c:strCache>
                <c:ptCount val="3"/>
                <c:pt idx="0">
                  <c:v>成品製字</c:v>
                </c:pt>
                <c:pt idx="1">
                  <c:v>成品進字</c:v>
                </c:pt>
                <c:pt idx="2">
                  <c:v>原體進字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99</c:v>
                </c:pt>
                <c:pt idx="1">
                  <c:v>32</c:v>
                </c:pt>
                <c:pt idx="2">
                  <c:v>1</c:v>
                </c:pt>
              </c:numCache>
            </c:numRef>
          </c:val>
        </c:ser>
        <c:dLbls>
          <c:numFmt formatCode="0%" sourceLinked="0"/>
          <c:txPr>
            <a:bodyPr/>
            <a:lstStyle/>
            <a:p>
              <a:pPr>
                <a:defRPr sz="1100" b="1">
                  <a:solidFill>
                    <a:srgbClr val="FFFFFF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legend>
      <c:legendPos val="b"/>
      <c:layout/>
      <c:overlay val="0"/>
      <c:txPr>
        <a:bodyPr/>
        <a:lstStyle/>
        <a:p>
          <a:pPr>
            <a:defRPr sz="1100">
              <a:solidFill>
                <a:srgbClr val="6B7770"/>
              </a:solidFill>
              <a:latin typeface="Calibri"/>
            </a:defRPr>
          </a:pPr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佈飛松 43 % EC</c:v>
                </c:pt>
                <c:pt idx="1">
                  <c:v>剋草同 13.2 % EC</c:v>
                </c:pt>
                <c:pt idx="2">
                  <c:v>丁基賽伏草 10 % EC</c:v>
                </c:pt>
                <c:pt idx="3">
                  <c:v>百利普芬 11 % SC</c:v>
                </c:pt>
                <c:pt idx="4">
                  <c:v>維利黴素 10 % SL</c:v>
                </c:pt>
                <c:pt idx="5">
                  <c:v>賽洛寧 2.46 % CS</c:v>
                </c:pt>
                <c:pt idx="6">
                  <c:v>賜諾殺 11.6 % SC</c:v>
                </c:pt>
                <c:pt idx="7">
                  <c:v>芬普尼 250 g/L 25%…</c:v>
                </c:pt>
                <c:pt idx="8">
                  <c:v>嘉賜黴素 5 % SL</c:v>
                </c:pt>
                <c:pt idx="9">
                  <c:v>撲滅寧 50 % SC</c:v>
                </c:pt>
                <c:pt idx="10">
                  <c:v>賽速洛寧 24.7%w/v ZC</c:v>
                </c:pt>
                <c:pt idx="11">
                  <c:v>依普同 23.7 % SC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品目數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大豆</c:v>
                </c:pt>
                <c:pt idx="1">
                  <c:v>蔥科小葉菜類</c:v>
                </c:pt>
                <c:pt idx="2">
                  <c:v>番茄</c:v>
                </c:pt>
                <c:pt idx="3">
                  <c:v>茶</c:v>
                </c:pt>
                <c:pt idx="4">
                  <c:v>十字花科小葉菜類</c:v>
                </c:pt>
                <c:pt idx="5">
                  <c:v>十字花科包葉菜類</c:v>
                </c:pt>
                <c:pt idx="6">
                  <c:v>葡萄</c:v>
                </c:pt>
                <c:pt idx="7">
                  <c:v>草莓</c:v>
                </c:pt>
                <c:pt idx="8">
                  <c:v>檬果</c:v>
                </c:pt>
                <c:pt idx="9">
                  <c:v>水稻</c:v>
                </c:pt>
                <c:pt idx="10">
                  <c:v>柑桔類</c:v>
                </c:pt>
                <c:pt idx="11">
                  <c:v>瓜果類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35</c:v>
                </c:pt>
                <c:pt idx="1">
                  <c:v>36</c:v>
                </c:pt>
                <c:pt idx="2">
                  <c:v>36</c:v>
                </c:pt>
                <c:pt idx="3">
                  <c:v>40</c:v>
                </c:pt>
                <c:pt idx="4">
                  <c:v>40</c:v>
                </c:pt>
                <c:pt idx="5">
                  <c:v>41</c:v>
                </c:pt>
                <c:pt idx="6">
                  <c:v>43</c:v>
                </c:pt>
                <c:pt idx="7">
                  <c:v>43</c:v>
                </c:pt>
                <c:pt idx="8">
                  <c:v>45</c:v>
                </c:pt>
                <c:pt idx="9">
                  <c:v>51</c:v>
                </c:pt>
                <c:pt idx="10">
                  <c:v>51</c:v>
                </c:pt>
                <c:pt idx="11">
                  <c:v>52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廠商概況報表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大成化學工業股份有限公司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共 163 張許可證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04672" y="1773936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15568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131 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99／進字證 32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822387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3078419" y="1773936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389315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78419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96134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5352166" y="1773936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663062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品項數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117 種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52166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 116／原體 1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369881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7625913" y="1773936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936809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240 種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25913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含使用範圍者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643628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9899660" y="1773936"/>
            <a:ext cx="201168" cy="201168"/>
          </a:xfrm>
          <a:prstGeom prst="ellipse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0210556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近半年到期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D97706"/>
                </a:solidFill>
                <a:latin typeface="Calibri"/>
                <a:ea typeface="Microsoft JhengHei"/>
                <a:cs typeface="Microsoft JhengHei"/>
              </a:rPr>
              <a:t>7 張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899660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12 個月內共 13 張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許可證結構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依許可證字別區分自製與輸入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585216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675120" y="1517904"/>
          <a:ext cx="4967935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3967"/>
                <a:gridCol w="248396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字別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張數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成品製字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99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成品進字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原體製字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原體進字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主要成品品項（依許可證數）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同名稱＋含量＋劑型合併為一品項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數值為該作物可用之成品品目數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12 個月內到期許可證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近半年內到期 7 張，建議於到期前 90 天送件展延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48640" y="1517904"/>
          <a:ext cx="11094413" cy="48371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4166"/>
                <a:gridCol w="2716999"/>
                <a:gridCol w="2716999"/>
                <a:gridCol w="1811333"/>
                <a:gridCol w="1584916"/>
              </a:tblGrid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許可證字號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中文名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商品名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有效期限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剩餘天數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農藥製03908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嘉磷塞異丙胺鹽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大家春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115/12/12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75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農藥製03903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第滅寧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大成禧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115/12/12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75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農藥製06134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嘉賜貝芬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法財-金圓滿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116/01/08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102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農藥製06757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聚乙醛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法財-清蝸牛精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116/01/23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117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農藥進03639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快伏草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鋤尖草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116/03/10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163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農藥製06156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畢達本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法財賜蟎寶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116/03/19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172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農藥製05257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益達胺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法財-雙鐵水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116/03/26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179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農藥進03307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布芬淨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斯翹翹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116/07/16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291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農藥進03309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派滅淨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祝清氣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116/07/20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295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農藥製06872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四克利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大賜福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116/08/17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323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農藥進03679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汰芬隆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法財汰好清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116/08/18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324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720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農藥製06877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四克利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翔發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116/08/24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330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