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0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占比</c:v>
                </c:pt>
              </c:strCache>
            </c:strRef>
          </c:tx>
          <c:dPt>
            <c:idx val="0"/>
            <c:spPr>
              <a:solidFill>
                <a:srgbClr val="C0392B"/>
              </a:solidFill>
            </c:spPr>
          </c:dPt>
          <c:dPt>
            <c:idx val="1"/>
            <c:spPr>
              <a:solidFill>
                <a:srgbClr val="97BC62"/>
              </a:solidFill>
            </c:spPr>
          </c:dPt>
          <c:cat>
            <c:strRef>
              <c:f>Sheet1!$A$2:$A$3</c:f>
              <c:strCache>
                <c:ptCount val="2"/>
                <c:pt idx="0">
                  <c:v>成品進字</c:v>
                </c:pt>
                <c:pt idx="1">
                  <c:v>原體進字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25</c:v>
                </c:pt>
                <c:pt idx="1">
                  <c:v>5</c:v>
                </c:pt>
              </c:numCache>
            </c:numRef>
          </c:val>
        </c:ser>
        <c:dLbls>
          <c:numFmt formatCode="0%" sourceLinked="0"/>
          <c:txPr>
            <a:bodyPr/>
            <a:lstStyle/>
            <a:p>
              <a:pPr>
                <a:defRPr sz="1100" b="1">
                  <a:solidFill>
                    <a:srgbClr val="FFFFFF"/>
                  </a:solidFill>
                </a:defRPr>
              </a:pPr>
            </a:p>
          </c:txPr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  <c:holeSize val="50"/>
      </c:doughnutChart>
    </c:plotArea>
    <c:legend>
      <c:legendPos val="b"/>
      <c:layout/>
      <c:overlay val="0"/>
      <c:txPr>
        <a:bodyPr/>
        <a:lstStyle/>
        <a:p>
          <a:pPr>
            <a:defRPr sz="1100">
              <a:solidFill>
                <a:srgbClr val="6B7770"/>
              </a:solidFill>
              <a:latin typeface="Calibri"/>
            </a:defRPr>
          </a:pPr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阿巴汀 2 % EW</c:v>
                </c:pt>
                <c:pt idx="1">
                  <c:v>剋安勃 18.4 % SC</c:v>
                </c:pt>
                <c:pt idx="2">
                  <c:v>扶吉胺 39.5 % SC</c:v>
                </c:pt>
                <c:pt idx="3">
                  <c:v>剋安勃 35 % WG</c:v>
                </c:pt>
                <c:pt idx="4">
                  <c:v>得克利 25.9 % EW</c:v>
                </c:pt>
                <c:pt idx="5">
                  <c:v>亞托敏 23 % SC</c:v>
                </c:pt>
                <c:pt idx="6">
                  <c:v>依普同 23.7 % SC</c:v>
                </c:pt>
                <c:pt idx="7">
                  <c:v>依普同 50 % WP</c:v>
                </c:pt>
                <c:pt idx="8">
                  <c:v>賽安勃 10.2 % SE</c:v>
                </c:pt>
                <c:pt idx="9">
                  <c:v>賽安勃 10.26 % OD</c:v>
                </c:pt>
                <c:pt idx="10">
                  <c:v>剋安勃 0.4 % GR</c:v>
                </c:pt>
                <c:pt idx="11">
                  <c:v>賽安勃 18.41 % SC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2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品目數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蔥科根菜類</c:v>
                </c:pt>
                <c:pt idx="1">
                  <c:v>蔥科小葉菜類</c:v>
                </c:pt>
                <c:pt idx="2">
                  <c:v>葡萄</c:v>
                </c:pt>
                <c:pt idx="3">
                  <c:v>草莓</c:v>
                </c:pt>
                <c:pt idx="4">
                  <c:v>茶</c:v>
                </c:pt>
                <c:pt idx="5">
                  <c:v>茄科果菜類</c:v>
                </c:pt>
                <c:pt idx="6">
                  <c:v>番茄</c:v>
                </c:pt>
                <c:pt idx="7">
                  <c:v>柿</c:v>
                </c:pt>
                <c:pt idx="8">
                  <c:v>柑桔類</c:v>
                </c:pt>
                <c:pt idx="9">
                  <c:v>大豆</c:v>
                </c:pt>
                <c:pt idx="10">
                  <c:v>瓜果類</c:v>
                </c:pt>
                <c:pt idx="11">
                  <c:v>十字花科包葉菜類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7</c:v>
                </c:pt>
                <c:pt idx="1">
                  <c:v>7</c:v>
                </c:pt>
                <c:pt idx="2">
                  <c:v>7</c:v>
                </c:pt>
                <c:pt idx="3">
                  <c:v>7</c:v>
                </c:pt>
                <c:pt idx="4">
                  <c:v>7</c:v>
                </c:pt>
                <c:pt idx="5">
                  <c:v>7</c:v>
                </c:pt>
                <c:pt idx="6">
                  <c:v>7</c:v>
                </c:pt>
                <c:pt idx="7">
                  <c:v>7</c:v>
                </c:pt>
                <c:pt idx="8">
                  <c:v>7</c:v>
                </c:pt>
                <c:pt idx="9">
                  <c:v>7</c:v>
                </c:pt>
                <c:pt idx="10">
                  <c:v>8</c:v>
                </c:pt>
                <c:pt idx="11">
                  <c:v>8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廠商概況報表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台灣富美實有限公司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共 39 張許可證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48640" y="1517904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804672" y="1773936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115568" y="1737360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176272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25 張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04672" y="3090672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25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2822387" y="1517904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3078419" y="1773936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3389315" y="1737360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176272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5 張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078419" y="3090672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5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096134" y="1517904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5352166" y="1773936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5663062" y="1737360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品項數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176272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29 種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352166" y="3090672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 24／原體 5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7369881" y="1517904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7625913" y="1773936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7936809" y="1737360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176272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161 種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625913" y="3090672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含使用範圍者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9643628" y="1517904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Oval 24"/>
          <p:cNvSpPr/>
          <p:nvPr/>
        </p:nvSpPr>
        <p:spPr>
          <a:xfrm>
            <a:off x="9899660" y="1773936"/>
            <a:ext cx="201168" cy="201168"/>
          </a:xfrm>
          <a:prstGeom prst="ellipse">
            <a:avLst/>
          </a:prstGeom>
          <a:solidFill>
            <a:srgbClr val="D9770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10210556" y="1737360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近半年到期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176272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D97706"/>
                </a:solidFill>
                <a:latin typeface="Calibri"/>
                <a:ea typeface="Microsoft JhengHei"/>
                <a:cs typeface="Microsoft JhengHei"/>
              </a:rPr>
              <a:t>5 張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9899660" y="3090672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12 個月內共 5 張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許可證結構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依許可證字別區分自製與輸入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585216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6675120" y="1517904"/>
          <a:ext cx="4967935" cy="1554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83967"/>
                <a:gridCol w="248396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字別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張數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成品製字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0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成品進字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25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原體製字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0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原體進字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5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主要成品品項（依許可證數）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同名稱＋含量＋劑型合併為一品項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數值為該作物可用之成品品目數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12 個月內到期許可證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近半年內到期 5 張，建議於到期前 90 天送件展延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548640" y="1517904"/>
          <a:ext cx="11094413" cy="23042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64166"/>
                <a:gridCol w="2716999"/>
                <a:gridCol w="2716999"/>
                <a:gridCol w="1811333"/>
                <a:gridCol w="1584916"/>
              </a:tblGrid>
              <a:tr h="384048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許可證字號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中文名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商品名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有效期限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剩餘天數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84048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農藥進03615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賽安勃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倍內威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115/11/08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41 天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農藥進03622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剋安勃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絲奄奄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115/11/29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62 天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84048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農藥進02819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得克利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丹克利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115/12/20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83 天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農藥進03228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依普同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樂富果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116/01/16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110 天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84048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農藥進02823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亞托敏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金紅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116/01/31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125 天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