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0"/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占比</c:v>
                </c:pt>
              </c:strCache>
            </c:strRef>
          </c:tx>
          <c:dPt>
            <c:idx val="0"/>
            <c:spPr>
              <a:solidFill>
                <a:srgbClr val="C0392B"/>
              </a:solidFill>
            </c:spPr>
          </c:dPt>
          <c:dPt>
            <c:idx val="1"/>
            <c:spPr>
              <a:solidFill>
                <a:srgbClr val="97BC62"/>
              </a:solidFill>
            </c:spPr>
          </c:dPt>
          <c:cat>
            <c:strRef>
              <c:f>Sheet1!$A$2:$A$3</c:f>
              <c:strCache>
                <c:ptCount val="2"/>
                <c:pt idx="0">
                  <c:v>成品進字</c:v>
                </c:pt>
                <c:pt idx="1">
                  <c:v>原體進字</c:v>
                </c:pt>
              </c:strCache>
            </c:strRef>
          </c:cat>
          <c:val>
            <c:numRef>
              <c:f>Sheet1!$B$2:$B$3</c:f>
              <c:numCache>
                <c:formatCode>General</c:formatCode>
                <c:ptCount val="2"/>
                <c:pt idx="0">
                  <c:v>15</c:v>
                </c:pt>
                <c:pt idx="1">
                  <c:v>1</c:v>
                </c:pt>
              </c:numCache>
            </c:numRef>
          </c:val>
        </c:ser>
        <c:dLbls>
          <c:numFmt formatCode="0%" sourceLinked="0"/>
          <c:txPr>
            <a:bodyPr/>
            <a:lstStyle/>
            <a:p>
              <a:pPr>
                <a:defRPr sz="1100" b="1">
                  <a:solidFill>
                    <a:srgbClr val="FFFFFF"/>
                  </a:solidFill>
                </a:defRPr>
              </a:pPr>
            </a:p>
          </c:txPr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</c:plotArea>
    <c:legend>
      <c:legendPos val="b"/>
      <c:layout/>
      <c:overlay val="0"/>
      <c:txPr>
        <a:bodyPr/>
        <a:lstStyle/>
        <a:p>
          <a:pPr>
            <a:defRPr sz="1100">
              <a:solidFill>
                <a:srgbClr val="6B7770"/>
              </a:solidFill>
              <a:latin typeface="Calibri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四氯異苯腈 75 % WG</c:v>
                </c:pt>
                <c:pt idx="1">
                  <c:v>四氯異苯腈 40 % SC</c:v>
                </c:pt>
                <c:pt idx="2">
                  <c:v>貝芬替 60 % WP</c:v>
                </c:pt>
                <c:pt idx="3">
                  <c:v>芬化利 20 % EC</c:v>
                </c:pt>
                <c:pt idx="4">
                  <c:v>二、四－地胺鹽 40 % SL</c:v>
                </c:pt>
                <c:pt idx="5">
                  <c:v>嘉磷塞異丙胺鹽 41 % SL</c:v>
                </c:pt>
                <c:pt idx="6">
                  <c:v>三泰芬 25 % WP</c:v>
                </c:pt>
                <c:pt idx="7">
                  <c:v>益收生長素 39.5 % SL</c:v>
                </c:pt>
                <c:pt idx="8">
                  <c:v>聚乙醛 6 % RB</c:v>
                </c:pt>
                <c:pt idx="9">
                  <c:v>菲克利 5 % SC</c:v>
                </c:pt>
                <c:pt idx="10">
                  <c:v>普克利 25 % EC</c:v>
                </c:pt>
                <c:pt idx="11">
                  <c:v>阿巴汀 2 % 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2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品目數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香蕉</c:v>
                </c:pt>
                <c:pt idx="1">
                  <c:v>豌豆</c:v>
                </c:pt>
                <c:pt idx="2">
                  <c:v>蔥科根菜類</c:v>
                </c:pt>
                <c:pt idx="3">
                  <c:v>蔥科小葉菜類</c:v>
                </c:pt>
                <c:pt idx="4">
                  <c:v>菊</c:v>
                </c:pt>
                <c:pt idx="5">
                  <c:v>胡麻</c:v>
                </c:pt>
                <c:pt idx="6">
                  <c:v>草莓</c:v>
                </c:pt>
                <c:pt idx="7">
                  <c:v>番茄</c:v>
                </c:pt>
                <c:pt idx="8">
                  <c:v>柑桔類</c:v>
                </c:pt>
                <c:pt idx="9">
                  <c:v>大豆</c:v>
                </c:pt>
                <c:pt idx="10">
                  <c:v>葡萄</c:v>
                </c:pt>
                <c:pt idx="11">
                  <c:v>水稻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</c:v>
                </c:pt>
                <c:pt idx="1">
                  <c:v>5</c:v>
                </c:pt>
                <c:pt idx="2">
                  <c:v>5</c:v>
                </c:pt>
                <c:pt idx="3">
                  <c:v>5</c:v>
                </c:pt>
                <c:pt idx="4">
                  <c:v>5</c:v>
                </c:pt>
                <c:pt idx="5">
                  <c:v>5</c:v>
                </c:pt>
                <c:pt idx="6">
                  <c:v>6</c:v>
                </c:pt>
                <c:pt idx="7">
                  <c:v>6</c:v>
                </c:pt>
                <c:pt idx="8">
                  <c:v>6</c:v>
                </c:pt>
                <c:pt idx="9">
                  <c:v>6</c:v>
                </c:pt>
                <c:pt idx="10">
                  <c:v>7</c:v>
                </c:pt>
                <c:pt idx="11">
                  <c:v>7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廠商概況報表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德方有限公司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共 17 張許可證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548640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804672" y="1773936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1115568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15 張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804672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15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2822387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3078419" y="1773936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1" name="TextBox 10"/>
          <p:cNvSpPr txBox="1"/>
          <p:nvPr/>
        </p:nvSpPr>
        <p:spPr>
          <a:xfrm>
            <a:off x="3389315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078419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5096134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5352166" y="1773936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6" name="TextBox 15"/>
          <p:cNvSpPr txBox="1"/>
          <p:nvPr/>
        </p:nvSpPr>
        <p:spPr>
          <a:xfrm>
            <a:off x="5663062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品項數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14 種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5352166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 13／原體 1</a:t>
            </a:r>
          </a:p>
        </p:txBody>
      </p:sp>
      <p:sp>
        <p:nvSpPr>
          <p:cNvPr id="19" name="Rounded Rectangle 18"/>
          <p:cNvSpPr/>
          <p:nvPr/>
        </p:nvSpPr>
        <p:spPr>
          <a:xfrm>
            <a:off x="7369881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625913" y="1773936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1" name="TextBox 20"/>
          <p:cNvSpPr txBox="1"/>
          <p:nvPr/>
        </p:nvSpPr>
        <p:spPr>
          <a:xfrm>
            <a:off x="7936809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133 種</a:t>
            </a:r>
          </a:p>
        </p:txBody>
      </p:sp>
      <p:sp>
        <p:nvSpPr>
          <p:cNvPr id="23" name="TextBox 22"/>
          <p:cNvSpPr txBox="1"/>
          <p:nvPr/>
        </p:nvSpPr>
        <p:spPr>
          <a:xfrm>
            <a:off x="7625913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含使用範圍者</a:t>
            </a:r>
          </a:p>
        </p:txBody>
      </p:sp>
      <p:sp>
        <p:nvSpPr>
          <p:cNvPr id="24" name="Rounded Rectangle 23"/>
          <p:cNvSpPr/>
          <p:nvPr/>
        </p:nvSpPr>
        <p:spPr>
          <a:xfrm>
            <a:off x="9643628" y="1517904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9899660" y="1773936"/>
            <a:ext cx="201168" cy="201168"/>
          </a:xfrm>
          <a:prstGeom prst="ellipse">
            <a:avLst/>
          </a:prstGeom>
          <a:solidFill>
            <a:srgbClr val="D9770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6" name="TextBox 25"/>
          <p:cNvSpPr txBox="1"/>
          <p:nvPr/>
        </p:nvSpPr>
        <p:spPr>
          <a:xfrm>
            <a:off x="10210556" y="1737360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近半年到期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176272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D97706"/>
                </a:solidFill>
                <a:latin typeface="Calibri"/>
                <a:ea typeface="Microsoft JhengHei"/>
                <a:cs typeface="Microsoft JhengHei"/>
              </a:rPr>
              <a:t>2 張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899660" y="3090672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12 個月內共 3 張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許可證結構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依許可證字別區分自製與輸入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585216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6675120" y="1517904"/>
          <a:ext cx="4967935" cy="15544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83967"/>
                <a:gridCol w="248396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字別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張數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原體製字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原體進字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主要成品品項（依許可證數）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同名稱＋含量＋劑型合併為一品項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數值為該作物可用之成品品目數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個月內到期許可證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近半年內到期 2 張，建議於到期前 90 天送件展延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548640" y="1517904"/>
          <a:ext cx="11094413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264166"/>
                <a:gridCol w="2716999"/>
                <a:gridCol w="2716999"/>
                <a:gridCol w="1811333"/>
                <a:gridCol w="1584916"/>
              </a:tblGrid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許可證字號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中文名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商品名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有效期限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2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剩餘天數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農藥進01707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益收生長素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愛豐收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115/10/03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農藥進01705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三泰芬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滅粉克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115/10/03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 天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84048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農藥進01689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三泰芬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富貴通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116/09/20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1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358 天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