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日佳自有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保粒黴素 丁</c:v>
                </c:pt>
                <c:pt idx="1">
                  <c:v>布芬第滅寧</c:v>
                </c:pt>
                <c:pt idx="2">
                  <c:v>芬諾尼</c:v>
                </c:pt>
                <c:pt idx="3">
                  <c:v>三元硫酸銅</c:v>
                </c:pt>
                <c:pt idx="4">
                  <c:v>芬普蟎</c:v>
                </c:pt>
                <c:pt idx="5">
                  <c:v>脫芬瑞</c:v>
                </c:pt>
                <c:pt idx="6">
                  <c:v>亞賜圃</c:v>
                </c:pt>
                <c:pt idx="7">
                  <c:v>布芬淨</c:v>
                </c:pt>
                <c:pt idx="8">
                  <c:v>汰芬隆</c:v>
                </c:pt>
                <c:pt idx="9">
                  <c:v>快得寧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競品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保粒黴素 丁</c:v>
                </c:pt>
                <c:pt idx="1">
                  <c:v>布芬第滅寧</c:v>
                </c:pt>
                <c:pt idx="2">
                  <c:v>芬諾尼</c:v>
                </c:pt>
                <c:pt idx="3">
                  <c:v>三元硫酸銅</c:v>
                </c:pt>
                <c:pt idx="4">
                  <c:v>芬普蟎</c:v>
                </c:pt>
                <c:pt idx="5">
                  <c:v>脫芬瑞</c:v>
                </c:pt>
                <c:pt idx="6">
                  <c:v>亞賜圃</c:v>
                </c:pt>
                <c:pt idx="7">
                  <c:v>布芬淨</c:v>
                </c:pt>
                <c:pt idx="8">
                  <c:v>汰芬隆</c:v>
                </c:pt>
                <c:pt idx="9">
                  <c:v>快得寧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22</c:v>
                </c:pt>
                <c:pt idx="7">
                  <c:v>35</c:v>
                </c:pt>
                <c:pt idx="8">
                  <c:v>48</c:v>
                </c:pt>
                <c:pt idx="9">
                  <c:v>53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FFFFFF"/>
                  </a:solidFill>
                  <a:latin typeface="Calibri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日佳自有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  <c:pt idx="11">
                  <c:v>115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競品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104</c:v>
                </c:pt>
                <c:pt idx="1">
                  <c:v>105</c:v>
                </c:pt>
                <c:pt idx="2">
                  <c:v>106</c:v>
                </c:pt>
                <c:pt idx="3">
                  <c:v>107</c:v>
                </c:pt>
                <c:pt idx="4">
                  <c:v>108</c:v>
                </c:pt>
                <c:pt idx="5">
                  <c:v>109</c:v>
                </c:pt>
                <c:pt idx="6">
                  <c:v>110</c:v>
                </c:pt>
                <c:pt idx="7">
                  <c:v>111</c:v>
                </c:pt>
                <c:pt idx="8">
                  <c:v>112</c:v>
                </c:pt>
                <c:pt idx="9">
                  <c:v>113</c:v>
                </c:pt>
                <c:pt idx="10">
                  <c:v>114</c:v>
                </c:pt>
                <c:pt idx="11">
                  <c:v>115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</c:v>
                </c:pt>
                <c:pt idx="1">
                  <c:v>13</c:v>
                </c:pt>
                <c:pt idx="2">
                  <c:v>9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16</c:v>
                </c:pt>
                <c:pt idx="7">
                  <c:v>17</c:v>
                </c:pt>
                <c:pt idx="8">
                  <c:v>11</c:v>
                </c:pt>
                <c:pt idx="9">
                  <c:v>12</c:v>
                </c:pt>
                <c:pt idx="10">
                  <c:v>17</c:v>
                </c:pt>
                <c:pt idx="11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FFFFFF"/>
                  </a:solidFill>
                  <a:latin typeface="Calibri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福多寧</c:v>
                </c:pt>
                <c:pt idx="2">
                  <c:v>保粒黴素 丁</c:v>
                </c:pt>
                <c:pt idx="3">
                  <c:v>布芬第滅寧</c:v>
                </c:pt>
                <c:pt idx="4">
                  <c:v>芬諾尼</c:v>
                </c:pt>
                <c:pt idx="5">
                  <c:v>三元硫酸銅</c:v>
                </c:pt>
                <c:pt idx="6">
                  <c:v>芬普蟎</c:v>
                </c:pt>
                <c:pt idx="7">
                  <c:v>脫芬瑞</c:v>
                </c:pt>
                <c:pt idx="8">
                  <c:v>亞賜圃</c:v>
                </c:pt>
                <c:pt idx="9">
                  <c:v>布芬淨</c:v>
                </c:pt>
                <c:pt idx="10">
                  <c:v>汰芬隆</c:v>
                </c:pt>
                <c:pt idx="11">
                  <c:v>快得寧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8</c:v>
                </c:pt>
                <c:pt idx="5">
                  <c:v>16</c:v>
                </c:pt>
                <c:pt idx="6">
                  <c:v>17</c:v>
                </c:pt>
                <c:pt idx="7">
                  <c:v>19</c:v>
                </c:pt>
                <c:pt idx="8">
                  <c:v>24</c:v>
                </c:pt>
                <c:pt idx="9">
                  <c:v>37</c:v>
                </c:pt>
                <c:pt idx="10">
                  <c:v>49</c:v>
                </c:pt>
                <c:pt idx="11">
                  <c:v>53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壞蛋雷達 － 競品情報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追蹤 16 種有效成分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回推登記／展延日 = 有效期限 − 5 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追蹤成分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Me2 証總數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含自有與競品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日佳自有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占 8%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220 張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近半年異動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25 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新增 13／展延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成分覆蓋：自有 vs 競品（TOP 10）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依該成分之許可證總張數排序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登記趨勢（推估首登年）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以許可證字號年度錨點推估原始登記年度，近 12 年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近半年新增／展延許可證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新增 13 張／展延 12 張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2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187"/>
                <a:gridCol w="1920187"/>
                <a:gridCol w="1920187"/>
                <a:gridCol w="2773603"/>
                <a:gridCol w="1493478"/>
                <a:gridCol w="1066770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廠商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回推日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類型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農藥製07626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穩達達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台農三和化工股份有限公司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農藥進04065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亞賜圃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利得穗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萬得發有限公司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農藥製07617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馬速爺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好速化學股份有限公司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農藥製07618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頭家馬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洽益化學股份有限公司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農藥製03102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銅司令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聯利農業科技股份有限公司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115/08/04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展延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農藥原進01574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詣榮國際有限公司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115/07/29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農藥製06086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中華民國農會附設各級農會農…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115/07/27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展延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農藥製07602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卜力勇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正農化學股份有限公司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115/07/21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農藥進03595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酷吉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雋農實業股份有限公司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115/07/18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展延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穩宋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興農股份有限公司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115/07/12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展延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農藥製07596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安旺特股份有限公司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115/07/12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農藥製02846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賜果丹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日農科技股份有限公司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115/06/21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展延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Me2 証分布（依成分）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6949440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0" y="1143000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218"/>
                <a:gridCol w="1290218"/>
                <a:gridCol w="1290219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自有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競品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亞賜圃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福多寧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