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_rels/chart4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2C5F2E"/>
            </a:solidFill>
            <a:ln>
              <a:noFill/>
            </a:ln>
          </c:spPr>
          <c:cat>
            <c:strRef>
              <c:f>Sheet1!$A$2:$A$3</c:f>
              <c:strCache>
                <c:ptCount val="2"/>
                <c:pt idx="0">
                  <c:v>滅芬農 98 (%)</c:v>
                </c:pt>
                <c:pt idx="1">
                  <c:v>滅芬農 42.37 (%) SC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1</c:v>
                </c:pt>
                <c:pt idx="1">
                  <c:v>4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0D6EFD"/>
            </a:solidFill>
            <a:ln>
              <a:noFill/>
            </a:ln>
          </c:spPr>
          <c:cat>
            <c:strRef>
              <c:f>Sheet1!$A$2:$A$4</c:f>
              <c:strCache>
                <c:ptCount val="3"/>
                <c:pt idx="0">
                  <c:v>興農股份有限公司</c:v>
                </c:pt>
                <c:pt idx="1">
                  <c:v>台灣日產化工股份有限公司</c:v>
                </c:pt>
                <c:pt idx="2">
                  <c:v>台灣巴斯夫股份有限公司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1</c:v>
                </c:pt>
                <c:pt idx="1">
                  <c:v>1</c:v>
                </c:pt>
                <c:pt idx="2">
                  <c:v>3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使用範圍筆數</c:v>
                </c:pt>
              </c:strCache>
            </c:strRef>
          </c:tx>
          <c:spPr>
            <a:solidFill>
              <a:srgbClr val="97BC62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葡萄</c:v>
                </c:pt>
                <c:pt idx="1">
                  <c:v>苦瓜</c:v>
                </c:pt>
                <c:pt idx="2">
                  <c:v>花木</c:v>
                </c:pt>
                <c:pt idx="3">
                  <c:v>胡瓜</c:v>
                </c:pt>
                <c:pt idx="4">
                  <c:v>絲瓜</c:v>
                </c:pt>
                <c:pt idx="5">
                  <c:v>洋香瓜</c:v>
                </c:pt>
                <c:pt idx="6">
                  <c:v>柿</c:v>
                </c:pt>
                <c:pt idx="7">
                  <c:v>木虌果</c:v>
                </c:pt>
                <c:pt idx="8">
                  <c:v>扁蒲</c:v>
                </c:pt>
                <c:pt idx="9">
                  <c:v>夏南瓜</c:v>
                </c:pt>
                <c:pt idx="10">
                  <c:v>南瓜</c:v>
                </c:pt>
                <c:pt idx="11">
                  <c:v>冬瓜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重疊組數</c:v>
                </c:pt>
              </c:strCache>
            </c:strRef>
          </c:tx>
          <c:spPr>
            <a:solidFill>
              <a:srgbClr val="C0392B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三氟派瑞</c:v>
                </c:pt>
                <c:pt idx="1">
                  <c:v>普快淨</c:v>
                </c:pt>
                <c:pt idx="2">
                  <c:v>氟殺待克利</c:v>
                </c:pt>
                <c:pt idx="3">
                  <c:v>滅芬座</c:v>
                </c:pt>
                <c:pt idx="4">
                  <c:v>派滅芬</c:v>
                </c:pt>
                <c:pt idx="5">
                  <c:v>派芬農</c:v>
                </c:pt>
                <c:pt idx="6">
                  <c:v>得克派瑞</c:v>
                </c:pt>
                <c:pt idx="7">
                  <c:v>達克利</c:v>
                </c:pt>
                <c:pt idx="8">
                  <c:v>菲克利腐絕</c:v>
                </c:pt>
                <c:pt idx="9">
                  <c:v>比芬諾</c:v>
                </c:pt>
                <c:pt idx="10">
                  <c:v>貝芬菲克利</c:v>
                </c:pt>
                <c:pt idx="11">
                  <c:v>得克芬胺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</c:v>
                </c:pt>
                <c:pt idx="1">
                  <c:v>1</c:v>
                </c:pt>
                <c:pt idx="2">
                  <c:v>2</c:v>
                </c:pt>
                <c:pt idx="3">
                  <c:v>13</c:v>
                </c:pt>
                <c:pt idx="4">
                  <c:v>13</c:v>
                </c:pt>
                <c:pt idx="5">
                  <c:v>11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2</c:v>
                </c:pt>
                <c:pt idx="10">
                  <c:v>1</c:v>
                </c:pt>
                <c:pt idx="11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4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3C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716975" y="3383280"/>
            <a:ext cx="4754880" cy="4754880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日佳農藥股份有限公司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377440"/>
            <a:ext cx="87782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Calibri"/>
                <a:ea typeface="Microsoft JhengHei"/>
                <a:cs typeface="Microsoft JhengHei"/>
              </a:rPr>
              <a:t>單一農藥概況報表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206240"/>
            <a:ext cx="8778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滅芬農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943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產生日期：2026/09/28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整體概況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804672" y="1399032"/>
            <a:ext cx="201168" cy="201168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15568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成品許可證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2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4 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2／進字證 2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822387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3078419" y="1399032"/>
            <a:ext cx="201168" cy="201168"/>
          </a:xfrm>
          <a:prstGeom prst="ellipse">
            <a:avLst/>
          </a:prstGeom>
          <a:solidFill>
            <a:srgbClr val="6F42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89315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原體許可證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78419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6F42C1"/>
                </a:solidFill>
                <a:latin typeface="Calibri"/>
                <a:ea typeface="Microsoft JhengHei"/>
                <a:cs typeface="Microsoft JhengHei"/>
              </a:rPr>
              <a:t>1 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78419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1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96134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5352166" y="1399032"/>
            <a:ext cx="201168" cy="201168"/>
          </a:xfrm>
          <a:prstGeom prst="ellipse">
            <a:avLst/>
          </a:prstGeom>
          <a:solidFill>
            <a:srgbClr val="0D6E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663062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登記廠商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52166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0D6EFD"/>
                </a:solidFill>
                <a:latin typeface="Calibri"/>
                <a:ea typeface="Microsoft JhengHei"/>
                <a:cs typeface="Microsoft JhengHei"/>
              </a:rPr>
              <a:t>3 家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52166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含成品與原體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369881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625913" y="1399032"/>
            <a:ext cx="201168" cy="201168"/>
          </a:xfrm>
          <a:prstGeom prst="ellipse">
            <a:avLst/>
          </a:prstGeom>
          <a:solidFill>
            <a:srgbClr val="97B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936809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登記作物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25913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18 種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5913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1 種病蟲害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643628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9899660" y="1399032"/>
            <a:ext cx="201168" cy="201168"/>
          </a:xfrm>
          <a:prstGeom prst="ellipse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0210556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競爭藥劑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899660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C0392B"/>
                </a:solidFill>
                <a:latin typeface="Calibri"/>
                <a:ea typeface="Microsoft JhengHei"/>
                <a:cs typeface="Microsoft JhengHei"/>
              </a:rPr>
              <a:t>48 種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99660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18 組作物×病蟲害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含量劑型組合（依許可證數）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有效成分＋含量＋劑型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登記廠商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登記作物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競爭藥劑（重疊使用範圍）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登記於相同「作物 × 病蟲害」的其他有效成分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6949440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772400" y="1517904"/>
          <a:ext cx="3870655" cy="37307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35327"/>
                <a:gridCol w="1935328"/>
              </a:tblGrid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有效成分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成品證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得克芬胺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貝芬菲克利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5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比芬諾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菲克利腐絕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達克利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得克派瑞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派芬農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派滅芬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滅芬座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氟殺待克利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普快淨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