
<file path=[Content_Types].xml><?xml version="1.0" encoding="utf-8"?>
<Types xmlns="http://schemas.openxmlformats.org/package/2006/content-types">
  <Default Extension="bin" ContentType="application/vnd.openxmlformats-officedocument.presentationml.printerSettings"/>
  <Default Extension="jpeg" ContentType="image/jpeg"/>
  <Default Extension="rels" ContentType="application/vnd.openxmlformats-package.relationships+xml"/>
  <Default Extension="xlsx" ContentType="application/vnd.openxmlformats-officedocument.spreadsheetml.sheet"/>
  <Default Extension="xml" ContentType="application/xml"/>
  <Override PartName="/docProps/app.xml" ContentType="application/vnd.openxmlformats-officedocument.extended-properties+xml"/>
  <Override PartName="/docProps/core.xml" ContentType="application/vnd.openxmlformats-package.core-properties+xml"/>
  <Override PartName="/ppt/charts/chart1.xml" ContentType="application/vnd.openxmlformats-officedocument.drawingml.chart+xml"/>
  <Override PartName="/ppt/charts/chart2.xml" ContentType="application/vnd.openxmlformats-officedocument.drawingml.chart+xml"/>
  <Override PartName="/ppt/charts/chart3.xml" ContentType="application/vnd.openxmlformats-officedocument.drawingml.chart+xml"/>
  <Override PartName="/ppt/charts/chart4.xml" ContentType="application/vnd.openxmlformats-officedocument.drawingml.chart+xml"/>
  <Override PartName="/ppt/presProps.xml" ContentType="application/vnd.openxmlformats-officedocument.presentationml.presProps+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tableStyles.xml" ContentType="application/vnd.openxmlformats-officedocument.presentationml.tableStyles+xml"/>
  <Override PartName="/ppt/theme/theme1.xml" ContentType="application/vnd.openxmlformats-officedocument.theme+xml"/>
  <Override PartName="/ppt/viewProps.xml" ContentType="application/vnd.openxmlformats-officedocument.presentationml.viewProps+xml"/>
</Types>
</file>

<file path=_rels/.rels><?xml version='1.0' encoding='UTF-8' standalone='yes'?>
<Relationships xmlns="http://schemas.openxmlformats.org/package/2006/relationships"><Relationship Id="rId1" Type="http://schemas.openxmlformats.org/officeDocument/2006/relationships/officeDocument" Target="ppt/presentation.xml"/><Relationship Id="rId2" Type="http://schemas.openxmlformats.org/package/2006/relationships/metadata/thumbnail" Target="docProps/thumbnail.jpeg"/><Relationship Id="rId3" Type="http://schemas.openxmlformats.org/package/2006/relationships/metadata/core-properties" Target="docProps/core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7"/>
    <p:sldId id="257" r:id="rId8"/>
    <p:sldId id="258" r:id="rId9"/>
    <p:sldId id="259" r:id="rId10"/>
    <p:sldId id="260" r:id="rId11"/>
    <p:sldId id="261" r:id="rId12"/>
  </p:sldIdLst>
  <p:sldSz cx="12191695" cy="6858000" type="screen4x3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 snapToGrid="0" snapToObjects="1">
      <p:cViewPr varScale="1">
        <p:scale>
          <a:sx n="124" d="100"/>
          <a:sy n="124" d="100"/>
        </p:scale>
        <p:origin x="-1512" y="-112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'1.0' encoding='UTF-8' standalone='yes'?>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printerSettings" Target="printerSettings/printerSettings1.bin"/><Relationship Id="rId3" Type="http://schemas.openxmlformats.org/officeDocument/2006/relationships/presProps" Target="presProps.xml"/><Relationship Id="rId4" Type="http://schemas.openxmlformats.org/officeDocument/2006/relationships/viewProps" Target="viewProps.xml"/><Relationship Id="rId5" Type="http://schemas.openxmlformats.org/officeDocument/2006/relationships/theme" Target="theme/theme1.xml"/><Relationship Id="rId6" Type="http://schemas.openxmlformats.org/officeDocument/2006/relationships/tableStyles" Target="tableStyles.xml"/><Relationship Id="rId7" Type="http://schemas.openxmlformats.org/officeDocument/2006/relationships/slide" Target="slides/slide1.xml"/><Relationship Id="rId8" Type="http://schemas.openxmlformats.org/officeDocument/2006/relationships/slide" Target="slides/slide2.xml"/><Relationship Id="rId9" Type="http://schemas.openxmlformats.org/officeDocument/2006/relationships/slide" Target="slides/slide3.xml"/><Relationship Id="rId10" Type="http://schemas.openxmlformats.org/officeDocument/2006/relationships/slide" Target="slides/slide4.xml"/><Relationship Id="rId11" Type="http://schemas.openxmlformats.org/officeDocument/2006/relationships/slide" Target="slides/slide5.xml"/><Relationship Id="rId12" Type="http://schemas.openxmlformats.org/officeDocument/2006/relationships/slide" Target="slides/slide6.xml"/></Relationships>
</file>

<file path=ppt/charts/_rels/chart1.xml.rels><?xml version='1.0' encoding='UTF-8' standalone='yes'?>
<Relationships xmlns="http://schemas.openxmlformats.org/package/2006/relationships"><Relationship Id="rId1" Type="http://schemas.openxmlformats.org/officeDocument/2006/relationships/package" Target="../embeddings/Microsoft_Excel_Sheet1.xlsx"/></Relationships>
</file>

<file path=ppt/charts/_rels/chart2.xml.rels><?xml version='1.0' encoding='UTF-8' standalone='yes'?>
<Relationships xmlns="http://schemas.openxmlformats.org/package/2006/relationships"><Relationship Id="rId1" Type="http://schemas.openxmlformats.org/officeDocument/2006/relationships/package" Target="../embeddings/Microsoft_Excel_Sheet2.xlsx"/></Relationships>
</file>

<file path=ppt/charts/_rels/chart3.xml.rels><?xml version='1.0' encoding='UTF-8' standalone='yes'?>
<Relationships xmlns="http://schemas.openxmlformats.org/package/2006/relationships"><Relationship Id="rId1" Type="http://schemas.openxmlformats.org/officeDocument/2006/relationships/package" Target="../embeddings/Microsoft_Excel_Sheet3.xlsx"/></Relationships>
</file>

<file path=ppt/charts/_rels/chart4.xml.rels><?xml version='1.0' encoding='UTF-8' standalone='yes'?>
<Relationships xmlns="http://schemas.openxmlformats.org/package/2006/relationships"><Relationship Id="rId1" Type="http://schemas.openxmlformats.org/officeDocument/2006/relationships/package" Target="../embeddings/Microsoft_Excel_Sheet4.xlsx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chart>
    <c:autoTitleDeleted val="1"/>
    <c:plotArea>
      <c:barChart>
        <c:barDir val="bar"/>
        <c:grouping val="clustered"/>
        <c:ser>
          <c:idx val="0"/>
          <c:order val="0"/>
          <c:tx>
            <c:strRef>
              <c:f>Sheet1!$B$1</c:f>
              <c:strCache>
                <c:ptCount val="1"/>
                <c:pt idx="0">
                  <c:v>許可證數</c:v>
                </c:pt>
              </c:strCache>
            </c:strRef>
          </c:tx>
          <c:spPr>
            <a:solidFill>
              <a:srgbClr val="2C5F2E"/>
            </a:solidFill>
            <a:ln>
              <a:noFill/>
            </a:ln>
          </c:spPr>
          <c:cat>
            <c:strRef>
              <c:f>Sheet1!$A$2:$A$2</c:f>
              <c:strCache>
                <c:ptCount val="1"/>
                <c:pt idx="0">
                  <c:v>液化澱粉芽孢桿菌QST713 …</c:v>
                </c:pt>
              </c:strCache>
            </c:strRef>
          </c:cat>
          <c:val>
            <c:numRef>
              <c:f>Sheet1!$B$2:$B$2</c:f>
              <c:numCache>
                <c:formatCode>General</c:formatCode>
                <c:ptCount val="1"/>
                <c:pt idx="0">
                  <c:v>1</c:v>
                </c:pt>
              </c:numCache>
            </c:numRef>
          </c:val>
        </c:ser>
        <c:dLbls>
          <c:txPr>
            <a:bodyPr/>
            <a:lstStyle/>
            <a:p>
              <a:pPr>
                <a:defRPr sz="1000" b="1">
                  <a:solidFill>
                    <a:srgbClr val="232C27"/>
                  </a:solidFill>
                  <a:latin typeface="Calibri"/>
                </a:defRPr>
              </a:pPr>
            </a:p>
          </c:txPr>
          <c:dLblPos val="outEnd"/>
          <c:showLegendKey val="0"/>
          <c:showVal val="1"/>
          <c:showCatName val="0"/>
          <c:showSerName val="0"/>
          <c:showPercent val="0"/>
          <c:showBubbleSize val="0"/>
          <c:showLeaderLines val="1"/>
        </c:dLbls>
        <c:gapWidth val="60"/>
        <c:axId val="-2068027336"/>
        <c:axId val="-2113994440"/>
      </c:barChart>
      <c:catAx>
        <c:axId val="-2068027336"/>
        <c:scaling>
          <c:orientation val="minMax"/>
        </c:scaling>
        <c:delete val="0"/>
        <c:axPos val="l"/>
        <c:majorTickMark val="out"/>
        <c:minorTickMark val="none"/>
        <c:tickLblPos val="nextTo"/>
        <c:txPr>
          <a:bodyPr/>
          <a:lstStyle/>
          <a:p>
            <a:pPr>
              <a:defRPr sz="1100">
                <a:solidFill>
                  <a:srgbClr val="6B7770"/>
                </a:solidFill>
                <a:latin typeface="Calibri"/>
                <a:ea typeface="Microsoft JhengHei"/>
                <a:cs typeface="Microsoft JhengHei"/>
              </a:defRPr>
            </a:pPr>
          </a:p>
        </c:txPr>
        <c:crossAx val="-2113994440"/>
        <c:crosses val="autoZero"/>
        <c:auto val="1"/>
        <c:lblAlgn val="ctr"/>
        <c:lblOffset val="100"/>
        <c:noMultiLvlLbl val="0"/>
      </c:catAx>
      <c:valAx>
        <c:axId val="-2113994440"/>
        <c:scaling/>
        <c:delete val="0"/>
        <c:axPos val="b"/>
        <c:majorGridlines>
          <c:spPr>
            <a:ln w="9525">
              <a:solidFill>
                <a:srgbClr val="E3E8E3"/>
              </a:solidFill>
            </a:ln>
          </c:spPr>
        </c:majorGridlines>
        <c:majorTickMark val="out"/>
        <c:minorTickMark val="none"/>
        <c:tickLblPos val="nextTo"/>
        <c:txPr>
          <a:bodyPr/>
          <a:lstStyle/>
          <a:p>
            <a:pPr>
              <a:defRPr sz="1100">
                <a:solidFill>
                  <a:srgbClr val="6B7770"/>
                </a:solidFill>
                <a:latin typeface="Calibri"/>
                <a:ea typeface="Microsoft JhengHei"/>
                <a:cs typeface="Microsoft JhengHei"/>
              </a:defRPr>
            </a:pPr>
          </a:p>
        </c:txPr>
        <c:crossAx val="-2068027336"/>
        <c:crosses val="autoZero"/>
      </c:valAx>
    </c:plotArea>
    <c:dispBlanksAs val="gap"/>
  </c:chart>
  <c:txPr>
    <a:bodyPr/>
    <a:lstStyle/>
    <a:p>
      <a:pPr>
        <a:defRPr sz="1800"/>
      </a:pPr>
      <a:endParaRPr lang="en-US"/>
    </a:p>
  </c:txPr>
  <c:externalData r:id="rId1">
    <c:autoUpdate val="0"/>
  </c:externalData>
</c:chartSpace>
</file>

<file path=ppt/charts/chart2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chart>
    <c:autoTitleDeleted val="1"/>
    <c:plotArea>
      <c:barChart>
        <c:barDir val="bar"/>
        <c:grouping val="clustered"/>
        <c:ser>
          <c:idx val="0"/>
          <c:order val="0"/>
          <c:tx>
            <c:strRef>
              <c:f>Sheet1!$B$1</c:f>
              <c:strCache>
                <c:ptCount val="1"/>
                <c:pt idx="0">
                  <c:v>許可證數</c:v>
                </c:pt>
              </c:strCache>
            </c:strRef>
          </c:tx>
          <c:spPr>
            <a:solidFill>
              <a:srgbClr val="0D6EFD"/>
            </a:solidFill>
            <a:ln>
              <a:noFill/>
            </a:ln>
          </c:spPr>
          <c:cat>
            <c:strRef>
              <c:f>Sheet1!$A$2:$A$2</c:f>
              <c:strCache>
                <c:ptCount val="1"/>
                <c:pt idx="0">
                  <c:v>台灣拜耳股份有限公司</c:v>
                </c:pt>
              </c:strCache>
            </c:strRef>
          </c:cat>
          <c:val>
            <c:numRef>
              <c:f>Sheet1!$B$2:$B$2</c:f>
              <c:numCache>
                <c:formatCode>General</c:formatCode>
                <c:ptCount val="1"/>
                <c:pt idx="0">
                  <c:v>1</c:v>
                </c:pt>
              </c:numCache>
            </c:numRef>
          </c:val>
        </c:ser>
        <c:dLbls>
          <c:txPr>
            <a:bodyPr/>
            <a:lstStyle/>
            <a:p>
              <a:pPr>
                <a:defRPr sz="1000" b="1">
                  <a:solidFill>
                    <a:srgbClr val="232C27"/>
                  </a:solidFill>
                  <a:latin typeface="Calibri"/>
                </a:defRPr>
              </a:pPr>
            </a:p>
          </c:txPr>
          <c:dLblPos val="outEnd"/>
          <c:showLegendKey val="0"/>
          <c:showVal val="1"/>
          <c:showCatName val="0"/>
          <c:showSerName val="0"/>
          <c:showPercent val="0"/>
          <c:showBubbleSize val="0"/>
          <c:showLeaderLines val="1"/>
        </c:dLbls>
        <c:gapWidth val="60"/>
        <c:axId val="-2068027336"/>
        <c:axId val="-2113994440"/>
      </c:barChart>
      <c:catAx>
        <c:axId val="-2068027336"/>
        <c:scaling>
          <c:orientation val="minMax"/>
        </c:scaling>
        <c:delete val="0"/>
        <c:axPos val="l"/>
        <c:majorTickMark val="out"/>
        <c:minorTickMark val="none"/>
        <c:tickLblPos val="nextTo"/>
        <c:txPr>
          <a:bodyPr/>
          <a:lstStyle/>
          <a:p>
            <a:pPr>
              <a:defRPr sz="1100">
                <a:solidFill>
                  <a:srgbClr val="6B7770"/>
                </a:solidFill>
                <a:latin typeface="Calibri"/>
                <a:ea typeface="Microsoft JhengHei"/>
                <a:cs typeface="Microsoft JhengHei"/>
              </a:defRPr>
            </a:pPr>
          </a:p>
        </c:txPr>
        <c:crossAx val="-2113994440"/>
        <c:crosses val="autoZero"/>
        <c:auto val="1"/>
        <c:lblAlgn val="ctr"/>
        <c:lblOffset val="100"/>
        <c:noMultiLvlLbl val="0"/>
      </c:catAx>
      <c:valAx>
        <c:axId val="-2113994440"/>
        <c:scaling/>
        <c:delete val="0"/>
        <c:axPos val="b"/>
        <c:majorGridlines>
          <c:spPr>
            <a:ln w="9525">
              <a:solidFill>
                <a:srgbClr val="E3E8E3"/>
              </a:solidFill>
            </a:ln>
          </c:spPr>
        </c:majorGridlines>
        <c:majorTickMark val="out"/>
        <c:minorTickMark val="none"/>
        <c:tickLblPos val="nextTo"/>
        <c:txPr>
          <a:bodyPr/>
          <a:lstStyle/>
          <a:p>
            <a:pPr>
              <a:defRPr sz="1100">
                <a:solidFill>
                  <a:srgbClr val="6B7770"/>
                </a:solidFill>
                <a:latin typeface="Calibri"/>
                <a:ea typeface="Microsoft JhengHei"/>
                <a:cs typeface="Microsoft JhengHei"/>
              </a:defRPr>
            </a:pPr>
          </a:p>
        </c:txPr>
        <c:crossAx val="-2068027336"/>
        <c:crosses val="autoZero"/>
      </c:valAx>
    </c:plotArea>
    <c:dispBlanksAs val="gap"/>
  </c:chart>
  <c:txPr>
    <a:bodyPr/>
    <a:lstStyle/>
    <a:p>
      <a:pPr>
        <a:defRPr sz="1800"/>
      </a:pPr>
      <a:endParaRPr lang="en-US"/>
    </a:p>
  </c:txPr>
  <c:externalData r:id="rId1">
    <c:autoUpdate val="0"/>
  </c:externalData>
</c:chartSpace>
</file>

<file path=ppt/charts/chart3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chart>
    <c:autoTitleDeleted val="1"/>
    <c:plotArea>
      <c:barChart>
        <c:barDir val="bar"/>
        <c:grouping val="clustered"/>
        <c:ser>
          <c:idx val="0"/>
          <c:order val="0"/>
          <c:tx>
            <c:strRef>
              <c:f>Sheet1!$B$1</c:f>
              <c:strCache>
                <c:ptCount val="1"/>
                <c:pt idx="0">
                  <c:v>使用範圍筆數</c:v>
                </c:pt>
              </c:strCache>
            </c:strRef>
          </c:tx>
          <c:spPr>
            <a:solidFill>
              <a:srgbClr val="97BC62"/>
            </a:solidFill>
            <a:ln>
              <a:noFill/>
            </a:ln>
          </c:spPr>
          <c:cat>
            <c:strRef>
              <c:f>Sheet1!$A$2:$A$13</c:f>
              <c:strCache>
                <c:ptCount val="12"/>
                <c:pt idx="0">
                  <c:v>瓜果類</c:v>
                </c:pt>
                <c:pt idx="1">
                  <c:v>洋甘菊</c:v>
                </c:pt>
                <c:pt idx="2">
                  <c:v>洋桔梗</c:v>
                </c:pt>
                <c:pt idx="3">
                  <c:v>山防風</c:v>
                </c:pt>
                <c:pt idx="4">
                  <c:v>咸豐草</c:v>
                </c:pt>
                <c:pt idx="5">
                  <c:v>向日葵</c:v>
                </c:pt>
                <c:pt idx="6">
                  <c:v>十字花科根菜類</c:v>
                </c:pt>
                <c:pt idx="7">
                  <c:v>十字花科小葉菜類</c:v>
                </c:pt>
                <c:pt idx="8">
                  <c:v>十字花科包葉菜類</c:v>
                </c:pt>
                <c:pt idx="9">
                  <c:v>仙草</c:v>
                </c:pt>
                <c:pt idx="10">
                  <c:v>丹參</c:v>
                </c:pt>
                <c:pt idx="11">
                  <c:v>不結球萵苣與半結球萵苣</c:v>
                </c:pt>
              </c:strCache>
            </c:strRef>
          </c:cat>
          <c:val>
            <c:numRef>
              <c:f>Sheet1!$B$2:$B$13</c:f>
              <c:numCache>
                <c:formatCode>General</c:formatCode>
                <c:ptCount val="12"/>
                <c:pt idx="0">
                  <c:v>1</c:v>
                </c:pt>
                <c:pt idx="1">
                  <c:v>1</c:v>
                </c:pt>
                <c:pt idx="2">
                  <c:v>1</c:v>
                </c:pt>
                <c:pt idx="3">
                  <c:v>1</c:v>
                </c:pt>
                <c:pt idx="4">
                  <c:v>1</c:v>
                </c:pt>
                <c:pt idx="5">
                  <c:v>1</c:v>
                </c:pt>
                <c:pt idx="6">
                  <c:v>1</c:v>
                </c:pt>
                <c:pt idx="7">
                  <c:v>1</c:v>
                </c:pt>
                <c:pt idx="8">
                  <c:v>1</c:v>
                </c:pt>
                <c:pt idx="9">
                  <c:v>1</c:v>
                </c:pt>
                <c:pt idx="10">
                  <c:v>1</c:v>
                </c:pt>
                <c:pt idx="11">
                  <c:v>1</c:v>
                </c:pt>
              </c:numCache>
            </c:numRef>
          </c:val>
        </c:ser>
        <c:dLbls>
          <c:txPr>
            <a:bodyPr/>
            <a:lstStyle/>
            <a:p>
              <a:pPr>
                <a:defRPr sz="1000" b="1">
                  <a:solidFill>
                    <a:srgbClr val="232C27"/>
                  </a:solidFill>
                  <a:latin typeface="Calibri"/>
                </a:defRPr>
              </a:pPr>
            </a:p>
          </c:txPr>
          <c:dLblPos val="outEnd"/>
          <c:showLegendKey val="0"/>
          <c:showVal val="1"/>
          <c:showCatName val="0"/>
          <c:showSerName val="0"/>
          <c:showPercent val="0"/>
          <c:showBubbleSize val="0"/>
          <c:showLeaderLines val="1"/>
        </c:dLbls>
        <c:gapWidth val="60"/>
        <c:axId val="-2068027336"/>
        <c:axId val="-2113994440"/>
      </c:barChart>
      <c:catAx>
        <c:axId val="-2068027336"/>
        <c:scaling>
          <c:orientation val="minMax"/>
        </c:scaling>
        <c:delete val="0"/>
        <c:axPos val="l"/>
        <c:majorTickMark val="out"/>
        <c:minorTickMark val="none"/>
        <c:tickLblPos val="nextTo"/>
        <c:txPr>
          <a:bodyPr/>
          <a:lstStyle/>
          <a:p>
            <a:pPr>
              <a:defRPr sz="1100">
                <a:solidFill>
                  <a:srgbClr val="6B7770"/>
                </a:solidFill>
                <a:latin typeface="Calibri"/>
                <a:ea typeface="Microsoft JhengHei"/>
                <a:cs typeface="Microsoft JhengHei"/>
              </a:defRPr>
            </a:pPr>
          </a:p>
        </c:txPr>
        <c:crossAx val="-2113994440"/>
        <c:crosses val="autoZero"/>
        <c:auto val="1"/>
        <c:lblAlgn val="ctr"/>
        <c:lblOffset val="100"/>
        <c:noMultiLvlLbl val="0"/>
      </c:catAx>
      <c:valAx>
        <c:axId val="-2113994440"/>
        <c:scaling/>
        <c:delete val="0"/>
        <c:axPos val="b"/>
        <c:majorGridlines>
          <c:spPr>
            <a:ln w="9525">
              <a:solidFill>
                <a:srgbClr val="E3E8E3"/>
              </a:solidFill>
            </a:ln>
          </c:spPr>
        </c:majorGridlines>
        <c:majorTickMark val="out"/>
        <c:minorTickMark val="none"/>
        <c:tickLblPos val="nextTo"/>
        <c:txPr>
          <a:bodyPr/>
          <a:lstStyle/>
          <a:p>
            <a:pPr>
              <a:defRPr sz="1100">
                <a:solidFill>
                  <a:srgbClr val="6B7770"/>
                </a:solidFill>
                <a:latin typeface="Calibri"/>
                <a:ea typeface="Microsoft JhengHei"/>
                <a:cs typeface="Microsoft JhengHei"/>
              </a:defRPr>
            </a:pPr>
          </a:p>
        </c:txPr>
        <c:crossAx val="-2068027336"/>
        <c:crosses val="autoZero"/>
      </c:valAx>
    </c:plotArea>
    <c:dispBlanksAs val="gap"/>
  </c:chart>
  <c:txPr>
    <a:bodyPr/>
    <a:lstStyle/>
    <a:p>
      <a:pPr>
        <a:defRPr sz="1800"/>
      </a:pPr>
      <a:endParaRPr lang="en-US"/>
    </a:p>
  </c:txPr>
  <c:externalData r:id="rId1">
    <c:autoUpdate val="0"/>
  </c:externalData>
</c:chartSpace>
</file>

<file path=ppt/charts/chart4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chart>
    <c:autoTitleDeleted val="1"/>
    <c:plotArea>
      <c:barChart>
        <c:barDir val="bar"/>
        <c:grouping val="clustered"/>
        <c:ser>
          <c:idx val="0"/>
          <c:order val="0"/>
          <c:tx>
            <c:strRef>
              <c:f>Sheet1!$B$1</c:f>
              <c:strCache>
                <c:ptCount val="1"/>
                <c:pt idx="0">
                  <c:v>重疊組數</c:v>
                </c:pt>
              </c:strCache>
            </c:strRef>
          </c:tx>
          <c:spPr>
            <a:solidFill>
              <a:srgbClr val="C0392B"/>
            </a:solidFill>
            <a:ln>
              <a:noFill/>
            </a:ln>
          </c:spPr>
          <c:cat>
            <c:strRef>
              <c:f>Sheet1!$A$2:$A$13</c:f>
              <c:strCache>
                <c:ptCount val="12"/>
                <c:pt idx="0">
                  <c:v>氟殺比</c:v>
                </c:pt>
                <c:pt idx="1">
                  <c:v>銅合腐絕</c:v>
                </c:pt>
                <c:pt idx="2">
                  <c:v>快得克絕</c:v>
                </c:pt>
                <c:pt idx="3">
                  <c:v>益發靈</c:v>
                </c:pt>
                <c:pt idx="4">
                  <c:v>甲鋅毆殺斯</c:v>
                </c:pt>
                <c:pt idx="5">
                  <c:v>枯草桿菌Y1336</c:v>
                </c:pt>
                <c:pt idx="6">
                  <c:v>福賽快得寧</c:v>
                </c:pt>
                <c:pt idx="7">
                  <c:v>快得滅達樂</c:v>
                </c:pt>
                <c:pt idx="8">
                  <c:v>達滅克絕</c:v>
                </c:pt>
                <c:pt idx="9">
                  <c:v>液化澱粉芽孢桿菌CL3</c:v>
                </c:pt>
                <c:pt idx="10">
                  <c:v>液化澱粉芽孢桿菌Ba-BPD1</c:v>
                </c:pt>
                <c:pt idx="11">
                  <c:v>貝萊斯芽孢桿菌BF</c:v>
                </c:pt>
              </c:strCache>
            </c:strRef>
          </c:cat>
          <c:val>
            <c:numRef>
              <c:f>Sheet1!$B$2:$B$13</c:f>
              <c:numCache>
                <c:formatCode>General</c:formatCode>
                <c:ptCount val="12"/>
                <c:pt idx="0">
                  <c:v>1</c:v>
                </c:pt>
                <c:pt idx="1">
                  <c:v>1</c:v>
                </c:pt>
                <c:pt idx="2">
                  <c:v>2</c:v>
                </c:pt>
                <c:pt idx="3">
                  <c:v>1</c:v>
                </c:pt>
                <c:pt idx="4">
                  <c:v>3</c:v>
                </c:pt>
                <c:pt idx="5">
                  <c:v>2</c:v>
                </c:pt>
                <c:pt idx="6">
                  <c:v>2</c:v>
                </c:pt>
                <c:pt idx="7">
                  <c:v>2</c:v>
                </c:pt>
                <c:pt idx="8">
                  <c:v>3</c:v>
                </c:pt>
                <c:pt idx="9">
                  <c:v>2</c:v>
                </c:pt>
                <c:pt idx="10">
                  <c:v>1</c:v>
                </c:pt>
                <c:pt idx="11">
                  <c:v>2</c:v>
                </c:pt>
              </c:numCache>
            </c:numRef>
          </c:val>
        </c:ser>
        <c:dLbls>
          <c:txPr>
            <a:bodyPr/>
            <a:lstStyle/>
            <a:p>
              <a:pPr>
                <a:defRPr sz="1000" b="1">
                  <a:solidFill>
                    <a:srgbClr val="232C27"/>
                  </a:solidFill>
                  <a:latin typeface="Calibri"/>
                </a:defRPr>
              </a:pPr>
            </a:p>
          </c:txPr>
          <c:dLblPos val="outEnd"/>
          <c:showLegendKey val="0"/>
          <c:showVal val="1"/>
          <c:showCatName val="0"/>
          <c:showSerName val="0"/>
          <c:showPercent val="0"/>
          <c:showBubbleSize val="0"/>
          <c:showLeaderLines val="1"/>
        </c:dLbls>
        <c:gapWidth val="60"/>
        <c:axId val="-2068027336"/>
        <c:axId val="-2113994440"/>
      </c:barChart>
      <c:catAx>
        <c:axId val="-2068027336"/>
        <c:scaling>
          <c:orientation val="minMax"/>
        </c:scaling>
        <c:delete val="0"/>
        <c:axPos val="l"/>
        <c:majorTickMark val="out"/>
        <c:minorTickMark val="none"/>
        <c:tickLblPos val="nextTo"/>
        <c:txPr>
          <a:bodyPr/>
          <a:lstStyle/>
          <a:p>
            <a:pPr>
              <a:defRPr sz="1100">
                <a:solidFill>
                  <a:srgbClr val="6B7770"/>
                </a:solidFill>
                <a:latin typeface="Calibri"/>
                <a:ea typeface="Microsoft JhengHei"/>
                <a:cs typeface="Microsoft JhengHei"/>
              </a:defRPr>
            </a:pPr>
          </a:p>
        </c:txPr>
        <c:crossAx val="-2113994440"/>
        <c:crosses val="autoZero"/>
        <c:auto val="1"/>
        <c:lblAlgn val="ctr"/>
        <c:lblOffset val="100"/>
        <c:noMultiLvlLbl val="0"/>
      </c:catAx>
      <c:valAx>
        <c:axId val="-2113994440"/>
        <c:scaling/>
        <c:delete val="0"/>
        <c:axPos val="b"/>
        <c:majorGridlines>
          <c:spPr>
            <a:ln w="9525">
              <a:solidFill>
                <a:srgbClr val="E3E8E3"/>
              </a:solidFill>
            </a:ln>
          </c:spPr>
        </c:majorGridlines>
        <c:majorTickMark val="out"/>
        <c:minorTickMark val="none"/>
        <c:tickLblPos val="nextTo"/>
        <c:txPr>
          <a:bodyPr/>
          <a:lstStyle/>
          <a:p>
            <a:pPr>
              <a:defRPr sz="1100">
                <a:solidFill>
                  <a:srgbClr val="6B7770"/>
                </a:solidFill>
                <a:latin typeface="Calibri"/>
                <a:ea typeface="Microsoft JhengHei"/>
                <a:cs typeface="Microsoft JhengHei"/>
              </a:defRPr>
            </a:pPr>
          </a:p>
        </c:txPr>
        <c:crossAx val="-2068027336"/>
        <c:crosses val="autoZero"/>
      </c:valAx>
    </c:plotArea>
    <c:dispBlanksAs val="gap"/>
  </c:chart>
  <c:txPr>
    <a:bodyPr/>
    <a:lstStyle/>
    <a:p>
      <a:pPr>
        <a:defRPr sz="1800"/>
      </a:pPr>
      <a:endParaRPr lang="en-US"/>
    </a:p>
  </c:txPr>
  <c:externalData r:id="rId1">
    <c:autoUpdate val="0"/>
  </c:externalData>
</c:chartSpace>
</file>

<file path=ppt/slideLayouts/_rels/slideLayout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68075583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1431425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6064837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8224494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9015873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2702771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12999818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40726560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89236939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10927964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12223792"/>
      </p:ext>
    </p:extLst>
  </p:cSld>
  <p:clrMapOvr>
    <a:masterClrMapping/>
  </p:clrMapOvr>
</p:sldLayout>
</file>

<file path=ppt/slideMasters/_rels/slideMaster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Relationship Id="rId9" Type="http://schemas.openxmlformats.org/officeDocument/2006/relationships/slideLayout" Target="../slideLayouts/slideLayout9.xml"/><Relationship Id="rId10" Type="http://schemas.openxmlformats.org/officeDocument/2006/relationships/slideLayout" Target="../slideLayouts/slideLayout10.xml"/><Relationship Id="rId11" Type="http://schemas.openxmlformats.org/officeDocument/2006/relationships/slideLayout" Target="../slideLayouts/slideLayout11.xml"/><Relationship Id="rId1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0997751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4572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457200" rtl="0" eaLnBrk="1" latinLnBrk="0" hangingPunct="1">
        <a:spcBef>
          <a:spcPct val="20000"/>
        </a:spcBef>
        <a:buFont typeface="Arial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ct val="20000"/>
        </a:spcBef>
        <a:buFont typeface="Arial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ct val="20000"/>
        </a:spcBef>
        <a:buFont typeface="Arial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ct val="20000"/>
        </a:spcBef>
        <a:buFont typeface="Arial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3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chart" Target="../charts/chart1.xml"/></Relationships>
</file>

<file path=ppt/slides/_rels/slide4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chart" Target="../charts/chart2.xml"/></Relationships>
</file>

<file path=ppt/slides/_rels/slide5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chart" Target="../charts/chart3.xml"/></Relationships>
</file>

<file path=ppt/slides/_rels/slide6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chart" Target="../charts/chart4.xml"/></Relationships>
</file>

<file path=ppt/slides/slide1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12191695" cy="6858000"/>
          </a:xfrm>
          <a:prstGeom prst="rect">
            <a:avLst/>
          </a:prstGeom>
          <a:solidFill>
            <a:srgbClr val="1B3C1D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Oval 2"/>
          <p:cNvSpPr/>
          <p:nvPr/>
        </p:nvSpPr>
        <p:spPr>
          <a:xfrm>
            <a:off x="8716975" y="3383280"/>
            <a:ext cx="4754880" cy="4754880"/>
          </a:xfrm>
          <a:prstGeom prst="ellipse">
            <a:avLst/>
          </a:prstGeom>
          <a:solidFill>
            <a:srgbClr val="2C5F2E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" name="TextBox 3"/>
          <p:cNvSpPr txBox="1"/>
          <p:nvPr/>
        </p:nvSpPr>
        <p:spPr>
          <a:xfrm>
            <a:off x="548640" y="1828800"/>
            <a:ext cx="8412480" cy="4572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1400" b="1">
                <a:solidFill>
                  <a:srgbClr val="97BC62"/>
                </a:solidFill>
                <a:latin typeface="Calibri"/>
                <a:ea typeface="Microsoft JhengHei"/>
                <a:cs typeface="Microsoft JhengHei"/>
              </a:rPr>
              <a:t>日佳農藥股份有限公司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548640" y="2377440"/>
            <a:ext cx="8778240" cy="173736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4000" b="1">
                <a:solidFill>
                  <a:srgbClr val="FFFFFF"/>
                </a:solidFill>
                <a:latin typeface="Calibri"/>
                <a:ea typeface="Microsoft JhengHei"/>
                <a:cs typeface="Microsoft JhengHei"/>
              </a:rPr>
              <a:t>單一農藥概況報表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548640" y="4206240"/>
            <a:ext cx="8778240" cy="82296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1800" b="0">
                <a:solidFill>
                  <a:srgbClr val="97BC62"/>
                </a:solidFill>
                <a:latin typeface="Calibri"/>
                <a:ea typeface="Microsoft JhengHei"/>
                <a:cs typeface="Microsoft JhengHei"/>
              </a:rPr>
              <a:t>液化澱粉芽孢桿菌QST713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548640" y="5943600"/>
            <a:ext cx="5486400" cy="36576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1200" b="0">
                <a:solidFill>
                  <a:srgbClr val="97BC62"/>
                </a:solidFill>
                <a:latin typeface="Calibri"/>
                <a:ea typeface="Microsoft JhengHei"/>
                <a:cs typeface="Microsoft JhengHei"/>
              </a:rPr>
              <a:t>產生日期：2026/09/28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548640" y="457200"/>
            <a:ext cx="11094415" cy="64008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2800" b="1">
                <a:solidFill>
                  <a:srgbClr val="2C5F2E"/>
                </a:solidFill>
                <a:latin typeface="Calibri"/>
                <a:ea typeface="Microsoft JhengHei"/>
                <a:cs typeface="Microsoft JhengHei"/>
              </a:rPr>
              <a:t>整體概況</a:t>
            </a:r>
          </a:p>
        </p:txBody>
      </p:sp>
      <p:sp>
        <p:nvSpPr>
          <p:cNvPr id="3" name="Rounded Rectangle 2"/>
          <p:cNvSpPr/>
          <p:nvPr/>
        </p:nvSpPr>
        <p:spPr>
          <a:xfrm>
            <a:off x="548640" y="1143000"/>
            <a:ext cx="1999427" cy="2148840"/>
          </a:xfrm>
          <a:prstGeom prst="roundRect">
            <a:avLst>
              <a:gd name="adj" fmla="val 8000"/>
            </a:avLst>
          </a:prstGeom>
          <a:solidFill>
            <a:srgbClr val="F2F6F1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" name="Oval 3"/>
          <p:cNvSpPr/>
          <p:nvPr/>
        </p:nvSpPr>
        <p:spPr>
          <a:xfrm>
            <a:off x="804672" y="1399032"/>
            <a:ext cx="201168" cy="201168"/>
          </a:xfrm>
          <a:prstGeom prst="ellipse">
            <a:avLst/>
          </a:prstGeom>
          <a:solidFill>
            <a:srgbClr val="2C5F2E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5" name="TextBox 4"/>
          <p:cNvSpPr txBox="1"/>
          <p:nvPr/>
        </p:nvSpPr>
        <p:spPr>
          <a:xfrm>
            <a:off x="1115568" y="1362456"/>
            <a:ext cx="1176467" cy="292608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1200" b="1">
                <a:solidFill>
                  <a:srgbClr val="6B7770"/>
                </a:solidFill>
                <a:latin typeface="Calibri"/>
                <a:ea typeface="Microsoft JhengHei"/>
                <a:cs typeface="Microsoft JhengHei"/>
              </a:rPr>
              <a:t>成品許可證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804672" y="1801368"/>
            <a:ext cx="1542227" cy="86868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4000" b="1">
                <a:solidFill>
                  <a:srgbClr val="2C5F2E"/>
                </a:solidFill>
                <a:latin typeface="Calibri"/>
                <a:ea typeface="Microsoft JhengHei"/>
                <a:cs typeface="Microsoft JhengHei"/>
              </a:rPr>
              <a:t>1 張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804672" y="2715768"/>
            <a:ext cx="1542227" cy="4572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1100" b="0">
                <a:solidFill>
                  <a:srgbClr val="6B7770"/>
                </a:solidFill>
                <a:latin typeface="Calibri"/>
                <a:ea typeface="Microsoft JhengHei"/>
                <a:cs typeface="Microsoft JhengHei"/>
              </a:rPr>
              <a:t>製字證 0／進字證 1</a:t>
            </a:r>
          </a:p>
        </p:txBody>
      </p:sp>
      <p:sp>
        <p:nvSpPr>
          <p:cNvPr id="8" name="Rounded Rectangle 7"/>
          <p:cNvSpPr/>
          <p:nvPr/>
        </p:nvSpPr>
        <p:spPr>
          <a:xfrm>
            <a:off x="2822387" y="1143000"/>
            <a:ext cx="1999427" cy="2148840"/>
          </a:xfrm>
          <a:prstGeom prst="roundRect">
            <a:avLst>
              <a:gd name="adj" fmla="val 8000"/>
            </a:avLst>
          </a:prstGeom>
          <a:solidFill>
            <a:srgbClr val="F2F6F1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9" name="Oval 8"/>
          <p:cNvSpPr/>
          <p:nvPr/>
        </p:nvSpPr>
        <p:spPr>
          <a:xfrm>
            <a:off x="3078419" y="1399032"/>
            <a:ext cx="201168" cy="201168"/>
          </a:xfrm>
          <a:prstGeom prst="ellipse">
            <a:avLst/>
          </a:prstGeom>
          <a:solidFill>
            <a:srgbClr val="6F42C1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0" name="TextBox 9"/>
          <p:cNvSpPr txBox="1"/>
          <p:nvPr/>
        </p:nvSpPr>
        <p:spPr>
          <a:xfrm>
            <a:off x="3389315" y="1362456"/>
            <a:ext cx="1176467" cy="292608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1200" b="1">
                <a:solidFill>
                  <a:srgbClr val="6B7770"/>
                </a:solidFill>
                <a:latin typeface="Calibri"/>
                <a:ea typeface="Microsoft JhengHei"/>
                <a:cs typeface="Microsoft JhengHei"/>
              </a:rPr>
              <a:t>原體許可證</a:t>
            </a:r>
          </a:p>
        </p:txBody>
      </p:sp>
      <p:sp>
        <p:nvSpPr>
          <p:cNvPr id="11" name="TextBox 10"/>
          <p:cNvSpPr txBox="1"/>
          <p:nvPr/>
        </p:nvSpPr>
        <p:spPr>
          <a:xfrm>
            <a:off x="3078419" y="1801368"/>
            <a:ext cx="1542227" cy="86868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4000" b="1">
                <a:solidFill>
                  <a:srgbClr val="6F42C1"/>
                </a:solidFill>
                <a:latin typeface="Calibri"/>
                <a:ea typeface="Microsoft JhengHei"/>
                <a:cs typeface="Microsoft JhengHei"/>
              </a:rPr>
              <a:t>0 張</a:t>
            </a:r>
          </a:p>
        </p:txBody>
      </p:sp>
      <p:sp>
        <p:nvSpPr>
          <p:cNvPr id="12" name="TextBox 11"/>
          <p:cNvSpPr txBox="1"/>
          <p:nvPr/>
        </p:nvSpPr>
        <p:spPr>
          <a:xfrm>
            <a:off x="3078419" y="2715768"/>
            <a:ext cx="1542227" cy="4572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1100" b="0">
                <a:solidFill>
                  <a:srgbClr val="6B7770"/>
                </a:solidFill>
                <a:latin typeface="Calibri"/>
                <a:ea typeface="Microsoft JhengHei"/>
                <a:cs typeface="Microsoft JhengHei"/>
              </a:rPr>
              <a:t>製字證 0／進字證 0</a:t>
            </a:r>
          </a:p>
        </p:txBody>
      </p:sp>
      <p:sp>
        <p:nvSpPr>
          <p:cNvPr id="13" name="Rounded Rectangle 12"/>
          <p:cNvSpPr/>
          <p:nvPr/>
        </p:nvSpPr>
        <p:spPr>
          <a:xfrm>
            <a:off x="5096134" y="1143000"/>
            <a:ext cx="1999427" cy="2148840"/>
          </a:xfrm>
          <a:prstGeom prst="roundRect">
            <a:avLst>
              <a:gd name="adj" fmla="val 8000"/>
            </a:avLst>
          </a:prstGeom>
          <a:solidFill>
            <a:srgbClr val="F2F6F1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4" name="Oval 13"/>
          <p:cNvSpPr/>
          <p:nvPr/>
        </p:nvSpPr>
        <p:spPr>
          <a:xfrm>
            <a:off x="5352166" y="1399032"/>
            <a:ext cx="201168" cy="201168"/>
          </a:xfrm>
          <a:prstGeom prst="ellipse">
            <a:avLst/>
          </a:prstGeom>
          <a:solidFill>
            <a:srgbClr val="0D6EFD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5" name="TextBox 14"/>
          <p:cNvSpPr txBox="1"/>
          <p:nvPr/>
        </p:nvSpPr>
        <p:spPr>
          <a:xfrm>
            <a:off x="5663062" y="1362456"/>
            <a:ext cx="1176467" cy="292608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1200" b="1">
                <a:solidFill>
                  <a:srgbClr val="6B7770"/>
                </a:solidFill>
                <a:latin typeface="Calibri"/>
                <a:ea typeface="Microsoft JhengHei"/>
                <a:cs typeface="Microsoft JhengHei"/>
              </a:rPr>
              <a:t>登記廠商</a:t>
            </a:r>
          </a:p>
        </p:txBody>
      </p:sp>
      <p:sp>
        <p:nvSpPr>
          <p:cNvPr id="16" name="TextBox 15"/>
          <p:cNvSpPr txBox="1"/>
          <p:nvPr/>
        </p:nvSpPr>
        <p:spPr>
          <a:xfrm>
            <a:off x="5352166" y="1801368"/>
            <a:ext cx="1542227" cy="86868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4000" b="1">
                <a:solidFill>
                  <a:srgbClr val="0D6EFD"/>
                </a:solidFill>
                <a:latin typeface="Calibri"/>
                <a:ea typeface="Microsoft JhengHei"/>
                <a:cs typeface="Microsoft JhengHei"/>
              </a:rPr>
              <a:t>1 家</a:t>
            </a:r>
          </a:p>
        </p:txBody>
      </p:sp>
      <p:sp>
        <p:nvSpPr>
          <p:cNvPr id="17" name="TextBox 16"/>
          <p:cNvSpPr txBox="1"/>
          <p:nvPr/>
        </p:nvSpPr>
        <p:spPr>
          <a:xfrm>
            <a:off x="5352166" y="2715768"/>
            <a:ext cx="1542227" cy="4572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1100" b="0">
                <a:solidFill>
                  <a:srgbClr val="6B7770"/>
                </a:solidFill>
                <a:latin typeface="Calibri"/>
                <a:ea typeface="Microsoft JhengHei"/>
                <a:cs typeface="Microsoft JhengHei"/>
              </a:rPr>
              <a:t>含成品與原體</a:t>
            </a:r>
          </a:p>
        </p:txBody>
      </p:sp>
      <p:sp>
        <p:nvSpPr>
          <p:cNvPr id="18" name="Rounded Rectangle 17"/>
          <p:cNvSpPr/>
          <p:nvPr/>
        </p:nvSpPr>
        <p:spPr>
          <a:xfrm>
            <a:off x="7369881" y="1143000"/>
            <a:ext cx="1999427" cy="2148840"/>
          </a:xfrm>
          <a:prstGeom prst="roundRect">
            <a:avLst>
              <a:gd name="adj" fmla="val 8000"/>
            </a:avLst>
          </a:prstGeom>
          <a:solidFill>
            <a:srgbClr val="F2F6F1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9" name="Oval 18"/>
          <p:cNvSpPr/>
          <p:nvPr/>
        </p:nvSpPr>
        <p:spPr>
          <a:xfrm>
            <a:off x="7625913" y="1399032"/>
            <a:ext cx="201168" cy="201168"/>
          </a:xfrm>
          <a:prstGeom prst="ellipse">
            <a:avLst/>
          </a:prstGeom>
          <a:solidFill>
            <a:srgbClr val="97BC62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0" name="TextBox 19"/>
          <p:cNvSpPr txBox="1"/>
          <p:nvPr/>
        </p:nvSpPr>
        <p:spPr>
          <a:xfrm>
            <a:off x="7936809" y="1362456"/>
            <a:ext cx="1176467" cy="292608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1200" b="1">
                <a:solidFill>
                  <a:srgbClr val="6B7770"/>
                </a:solidFill>
                <a:latin typeface="Calibri"/>
                <a:ea typeface="Microsoft JhengHei"/>
                <a:cs typeface="Microsoft JhengHei"/>
              </a:rPr>
              <a:t>登記作物</a:t>
            </a:r>
          </a:p>
        </p:txBody>
      </p:sp>
      <p:sp>
        <p:nvSpPr>
          <p:cNvPr id="21" name="TextBox 20"/>
          <p:cNvSpPr txBox="1"/>
          <p:nvPr/>
        </p:nvSpPr>
        <p:spPr>
          <a:xfrm>
            <a:off x="7625913" y="1801368"/>
            <a:ext cx="1542227" cy="86868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4000" b="1">
                <a:solidFill>
                  <a:srgbClr val="97BC62"/>
                </a:solidFill>
                <a:latin typeface="Calibri"/>
                <a:ea typeface="Microsoft JhengHei"/>
                <a:cs typeface="Microsoft JhengHei"/>
              </a:rPr>
              <a:t>34 種</a:t>
            </a:r>
          </a:p>
        </p:txBody>
      </p:sp>
      <p:sp>
        <p:nvSpPr>
          <p:cNvPr id="22" name="TextBox 21"/>
          <p:cNvSpPr txBox="1"/>
          <p:nvPr/>
        </p:nvSpPr>
        <p:spPr>
          <a:xfrm>
            <a:off x="7625913" y="2715768"/>
            <a:ext cx="1542227" cy="4572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1100" b="0">
                <a:solidFill>
                  <a:srgbClr val="6B7770"/>
                </a:solidFill>
                <a:latin typeface="Calibri"/>
                <a:ea typeface="Microsoft JhengHei"/>
                <a:cs typeface="Microsoft JhengHei"/>
              </a:rPr>
              <a:t>2 種病蟲害</a:t>
            </a:r>
          </a:p>
        </p:txBody>
      </p:sp>
      <p:sp>
        <p:nvSpPr>
          <p:cNvPr id="23" name="Rounded Rectangle 22"/>
          <p:cNvSpPr/>
          <p:nvPr/>
        </p:nvSpPr>
        <p:spPr>
          <a:xfrm>
            <a:off x="9643628" y="1143000"/>
            <a:ext cx="1999427" cy="2148840"/>
          </a:xfrm>
          <a:prstGeom prst="roundRect">
            <a:avLst>
              <a:gd name="adj" fmla="val 8000"/>
            </a:avLst>
          </a:prstGeom>
          <a:solidFill>
            <a:srgbClr val="F2F6F1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4" name="Oval 23"/>
          <p:cNvSpPr/>
          <p:nvPr/>
        </p:nvSpPr>
        <p:spPr>
          <a:xfrm>
            <a:off x="9899660" y="1399032"/>
            <a:ext cx="201168" cy="201168"/>
          </a:xfrm>
          <a:prstGeom prst="ellipse">
            <a:avLst/>
          </a:prstGeom>
          <a:solidFill>
            <a:srgbClr val="C0392B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5" name="TextBox 24"/>
          <p:cNvSpPr txBox="1"/>
          <p:nvPr/>
        </p:nvSpPr>
        <p:spPr>
          <a:xfrm>
            <a:off x="10210556" y="1362456"/>
            <a:ext cx="1176467" cy="292608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1200" b="1">
                <a:solidFill>
                  <a:srgbClr val="6B7770"/>
                </a:solidFill>
                <a:latin typeface="Calibri"/>
                <a:ea typeface="Microsoft JhengHei"/>
                <a:cs typeface="Microsoft JhengHei"/>
              </a:rPr>
              <a:t>競爭藥劑</a:t>
            </a:r>
          </a:p>
        </p:txBody>
      </p:sp>
      <p:sp>
        <p:nvSpPr>
          <p:cNvPr id="26" name="TextBox 25"/>
          <p:cNvSpPr txBox="1"/>
          <p:nvPr/>
        </p:nvSpPr>
        <p:spPr>
          <a:xfrm>
            <a:off x="9899660" y="1801368"/>
            <a:ext cx="1542227" cy="86868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4000" b="1">
                <a:solidFill>
                  <a:srgbClr val="C0392B"/>
                </a:solidFill>
                <a:latin typeface="Calibri"/>
                <a:ea typeface="Microsoft JhengHei"/>
                <a:cs typeface="Microsoft JhengHei"/>
              </a:rPr>
              <a:t>50 種</a:t>
            </a:r>
          </a:p>
        </p:txBody>
      </p:sp>
      <p:sp>
        <p:nvSpPr>
          <p:cNvPr id="27" name="TextBox 26"/>
          <p:cNvSpPr txBox="1"/>
          <p:nvPr/>
        </p:nvSpPr>
        <p:spPr>
          <a:xfrm>
            <a:off x="9899660" y="2715768"/>
            <a:ext cx="1542227" cy="4572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1100" b="0">
                <a:solidFill>
                  <a:srgbClr val="6B7770"/>
                </a:solidFill>
                <a:latin typeface="Calibri"/>
                <a:ea typeface="Microsoft JhengHei"/>
                <a:cs typeface="Microsoft JhengHei"/>
              </a:rPr>
              <a:t>34 組作物×病蟲害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548640" y="457200"/>
            <a:ext cx="11094415" cy="64008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2800" b="1">
                <a:solidFill>
                  <a:srgbClr val="2C5F2E"/>
                </a:solidFill>
                <a:latin typeface="Calibri"/>
                <a:ea typeface="Microsoft JhengHei"/>
                <a:cs typeface="Microsoft JhengHei"/>
              </a:rPr>
              <a:t>含量劑型組合（依許可證數）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548640" y="1078992"/>
            <a:ext cx="11094415" cy="36576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1200" b="0">
                <a:solidFill>
                  <a:srgbClr val="6B7770"/>
                </a:solidFill>
                <a:latin typeface="Calibri"/>
                <a:ea typeface="Microsoft JhengHei"/>
                <a:cs typeface="Microsoft JhengHei"/>
              </a:rPr>
              <a:t>有效成分＋含量＋劑型</a:t>
            </a:r>
          </a:p>
        </p:txBody>
      </p:sp>
      <p:graphicFrame>
        <p:nvGraphicFramePr>
          <p:cNvPr id="4" name="Chart 3"/>
          <p:cNvGraphicFramePr>
            <a:graphicFrameLocks noGrp="1"/>
          </p:cNvGraphicFramePr>
          <p:nvPr/>
        </p:nvGraphicFramePr>
        <p:xfrm>
          <a:off x="548640" y="1517904"/>
          <a:ext cx="11094415" cy="4837176"/>
        </p:xfrm>
        <a:graphic>
          <a:graphicData uri="http://schemas.openxmlformats.org/drawingml/2006/chart">
            <c:chart xmlns:c="http://schemas.openxmlformats.org/drawingml/2006/chart" r:id="rId2"/>
          </a:graphicData>
        </a:graphic>
      </p:graphicFrame>
    </p:spTree>
  </p:cSld>
  <p:clrMapOvr>
    <a:masterClrMapping/>
  </p:clrMapOvr>
</p:sld>
</file>

<file path=ppt/slides/slide4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548640" y="457200"/>
            <a:ext cx="11094415" cy="64008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2800" b="1">
                <a:solidFill>
                  <a:srgbClr val="2C5F2E"/>
                </a:solidFill>
                <a:latin typeface="Calibri"/>
                <a:ea typeface="Microsoft JhengHei"/>
                <a:cs typeface="Microsoft JhengHei"/>
              </a:rPr>
              <a:t>登記廠商 TOP 12</a:t>
            </a:r>
          </a:p>
        </p:txBody>
      </p:sp>
      <p:graphicFrame>
        <p:nvGraphicFramePr>
          <p:cNvPr id="3" name="Chart 2"/>
          <p:cNvGraphicFramePr>
            <a:graphicFrameLocks noGrp="1"/>
          </p:cNvGraphicFramePr>
          <p:nvPr/>
        </p:nvGraphicFramePr>
        <p:xfrm>
          <a:off x="548640" y="1143000"/>
          <a:ext cx="11094415" cy="5212080"/>
        </p:xfrm>
        <a:graphic>
          <a:graphicData uri="http://schemas.openxmlformats.org/drawingml/2006/chart">
            <c:chart xmlns:c="http://schemas.openxmlformats.org/drawingml/2006/chart" r:id="rId2"/>
          </a:graphicData>
        </a:graphic>
      </p:graphicFrame>
    </p:spTree>
  </p:cSld>
  <p:clrMapOvr>
    <a:masterClrMapping/>
  </p:clrMapOvr>
</p:sld>
</file>

<file path=ppt/slides/slide5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548640" y="457200"/>
            <a:ext cx="11094415" cy="64008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2800" b="1">
                <a:solidFill>
                  <a:srgbClr val="2C5F2E"/>
                </a:solidFill>
                <a:latin typeface="Calibri"/>
                <a:ea typeface="Microsoft JhengHei"/>
                <a:cs typeface="Microsoft JhengHei"/>
              </a:rPr>
              <a:t>登記作物 TOP 12</a:t>
            </a:r>
          </a:p>
        </p:txBody>
      </p:sp>
      <p:graphicFrame>
        <p:nvGraphicFramePr>
          <p:cNvPr id="3" name="Chart 2"/>
          <p:cNvGraphicFramePr>
            <a:graphicFrameLocks noGrp="1"/>
          </p:cNvGraphicFramePr>
          <p:nvPr/>
        </p:nvGraphicFramePr>
        <p:xfrm>
          <a:off x="548640" y="1143000"/>
          <a:ext cx="11094415" cy="5212080"/>
        </p:xfrm>
        <a:graphic>
          <a:graphicData uri="http://schemas.openxmlformats.org/drawingml/2006/chart">
            <c:chart xmlns:c="http://schemas.openxmlformats.org/drawingml/2006/chart" r:id="rId2"/>
          </a:graphicData>
        </a:graphic>
      </p:graphicFrame>
    </p:spTree>
  </p:cSld>
  <p:clrMapOvr>
    <a:masterClrMapping/>
  </p:clrMapOvr>
</p:sld>
</file>

<file path=ppt/slides/slide6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548640" y="457200"/>
            <a:ext cx="11094415" cy="64008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2800" b="1">
                <a:solidFill>
                  <a:srgbClr val="2C5F2E"/>
                </a:solidFill>
                <a:latin typeface="Calibri"/>
                <a:ea typeface="Microsoft JhengHei"/>
                <a:cs typeface="Microsoft JhengHei"/>
              </a:rPr>
              <a:t>競爭藥劑（重疊使用範圍）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548640" y="1078992"/>
            <a:ext cx="11094415" cy="36576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1200" b="0">
                <a:solidFill>
                  <a:srgbClr val="6B7770"/>
                </a:solidFill>
                <a:latin typeface="Calibri"/>
                <a:ea typeface="Microsoft JhengHei"/>
                <a:cs typeface="Microsoft JhengHei"/>
              </a:rPr>
              <a:t>登記於相同「作物 × 病蟲害」的其他有效成分</a:t>
            </a:r>
          </a:p>
        </p:txBody>
      </p:sp>
      <p:graphicFrame>
        <p:nvGraphicFramePr>
          <p:cNvPr id="4" name="Chart 3"/>
          <p:cNvGraphicFramePr>
            <a:graphicFrameLocks noGrp="1"/>
          </p:cNvGraphicFramePr>
          <p:nvPr/>
        </p:nvGraphicFramePr>
        <p:xfrm>
          <a:off x="548640" y="1517904"/>
          <a:ext cx="6949440" cy="4837176"/>
        </p:xfrm>
        <a:graphic>
          <a:graphicData uri="http://schemas.openxmlformats.org/drawingml/2006/chart">
            <c:chart xmlns:c="http://schemas.openxmlformats.org/drawingml/2006/chart" r:id="rId2"/>
          </a:graphicData>
        </a:graphic>
      </p:graphicFrame>
      <p:graphicFrame>
        <p:nvGraphicFramePr>
          <p:cNvPr id="5" name="Table 4"/>
          <p:cNvGraphicFramePr>
            <a:graphicFrameLocks noGrp="1"/>
          </p:cNvGraphicFramePr>
          <p:nvPr/>
        </p:nvGraphicFramePr>
        <p:xfrm>
          <a:off x="7772400" y="1517904"/>
          <a:ext cx="3870655" cy="3730752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935327"/>
                <a:gridCol w="1935328"/>
              </a:tblGrid>
              <a:tr h="310896">
                <a:tc>
                  <a:txBody>
                    <a:bodyPr wrap="square" lIns="0" rIns="0" tIns="0" bIns="0" anchor="ctr"/>
                    <a:lstStyle/>
                    <a:p>
                      <a:pPr algn="l"/>
                      <a:r>
                        <a:rPr sz="1000" b="1">
                          <a:solidFill>
                            <a:srgbClr val="FFFFFF"/>
                          </a:solidFill>
                          <a:latin typeface="Calibri"/>
                          <a:ea typeface="Microsoft JhengHei"/>
                          <a:cs typeface="Microsoft JhengHei"/>
                        </a:rPr>
                        <a:t>有效成分</a:t>
                      </a:r>
                    </a:p>
                  </a:txBody>
                  <a:tcPr>
                    <a:solidFill>
                      <a:srgbClr val="2C5F2E"/>
                    </a:solidFill>
                  </a:tcPr>
                </a:tc>
                <a:tc>
                  <a:txBody>
                    <a:bodyPr wrap="square" lIns="0" rIns="0" tIns="0" bIns="0" anchor="ctr"/>
                    <a:lstStyle/>
                    <a:p>
                      <a:pPr algn="l"/>
                      <a:r>
                        <a:rPr sz="1000" b="1">
                          <a:solidFill>
                            <a:srgbClr val="FFFFFF"/>
                          </a:solidFill>
                          <a:latin typeface="Calibri"/>
                          <a:ea typeface="Microsoft JhengHei"/>
                          <a:cs typeface="Microsoft JhengHei"/>
                        </a:rPr>
                        <a:t>成品證</a:t>
                      </a:r>
                    </a:p>
                  </a:txBody>
                  <a:tcPr>
                    <a:solidFill>
                      <a:srgbClr val="2C5F2E"/>
                    </a:solidFill>
                  </a:tcPr>
                </a:tc>
              </a:tr>
              <a:tr h="310896">
                <a:tc>
                  <a:txBody>
                    <a:bodyPr wrap="square" lIns="0" rIns="0" tIns="0" bIns="0" anchor="ctr"/>
                    <a:lstStyle/>
                    <a:p>
                      <a:pPr algn="l"/>
                      <a:r>
                        <a:rPr sz="1000" b="0">
                          <a:solidFill>
                            <a:srgbClr val="232C27"/>
                          </a:solidFill>
                          <a:latin typeface="Calibri"/>
                          <a:ea typeface="Microsoft JhengHei"/>
                          <a:cs typeface="Microsoft JhengHei"/>
                        </a:rPr>
                        <a:t>貝萊斯芽孢桿菌…</a:t>
                      </a:r>
                    </a:p>
                  </a:txBody>
                  <a:tcPr>
                    <a:solidFill>
                      <a:srgbClr val="FFFFFF"/>
                    </a:solidFill>
                  </a:tcPr>
                </a:tc>
                <a:tc>
                  <a:txBody>
                    <a:bodyPr wrap="square" lIns="0" rIns="0" tIns="0" bIns="0" anchor="ctr"/>
                    <a:lstStyle/>
                    <a:p>
                      <a:pPr algn="l"/>
                      <a:r>
                        <a:rPr sz="1000" b="0">
                          <a:solidFill>
                            <a:srgbClr val="232C27"/>
                          </a:solidFill>
                          <a:latin typeface="Calibri"/>
                          <a:ea typeface="Microsoft JhengHei"/>
                          <a:cs typeface="Microsoft JhengHei"/>
                        </a:rPr>
                        <a:t>1</a:t>
                      </a:r>
                    </a:p>
                  </a:txBody>
                  <a:tcPr>
                    <a:solidFill>
                      <a:srgbClr val="FFFFFF"/>
                    </a:solidFill>
                  </a:tcPr>
                </a:tc>
              </a:tr>
              <a:tr h="310896">
                <a:tc>
                  <a:txBody>
                    <a:bodyPr wrap="square" lIns="0" rIns="0" tIns="0" bIns="0" anchor="ctr"/>
                    <a:lstStyle/>
                    <a:p>
                      <a:pPr algn="l"/>
                      <a:r>
                        <a:rPr sz="1000" b="0">
                          <a:solidFill>
                            <a:srgbClr val="232C27"/>
                          </a:solidFill>
                          <a:latin typeface="Calibri"/>
                          <a:ea typeface="Microsoft JhengHei"/>
                          <a:cs typeface="Microsoft JhengHei"/>
                        </a:rPr>
                        <a:t>液化澱粉芽孢桿…</a:t>
                      </a:r>
                    </a:p>
                  </a:txBody>
                  <a:tcPr>
                    <a:solidFill>
                      <a:srgbClr val="F2F6F1"/>
                    </a:solidFill>
                  </a:tcPr>
                </a:tc>
                <a:tc>
                  <a:txBody>
                    <a:bodyPr wrap="square" lIns="0" rIns="0" tIns="0" bIns="0" anchor="ctr"/>
                    <a:lstStyle/>
                    <a:p>
                      <a:pPr algn="l"/>
                      <a:r>
                        <a:rPr sz="1000" b="0">
                          <a:solidFill>
                            <a:srgbClr val="232C27"/>
                          </a:solidFill>
                          <a:latin typeface="Calibri"/>
                          <a:ea typeface="Microsoft JhengHei"/>
                          <a:cs typeface="Microsoft JhengHei"/>
                        </a:rPr>
                        <a:t>1</a:t>
                      </a:r>
                    </a:p>
                  </a:txBody>
                  <a:tcPr>
                    <a:solidFill>
                      <a:srgbClr val="F2F6F1"/>
                    </a:solidFill>
                  </a:tcPr>
                </a:tc>
              </a:tr>
              <a:tr h="310896">
                <a:tc>
                  <a:txBody>
                    <a:bodyPr wrap="square" lIns="0" rIns="0" tIns="0" bIns="0" anchor="ctr"/>
                    <a:lstStyle/>
                    <a:p>
                      <a:pPr algn="l"/>
                      <a:r>
                        <a:rPr sz="1000" b="0">
                          <a:solidFill>
                            <a:srgbClr val="232C27"/>
                          </a:solidFill>
                          <a:latin typeface="Calibri"/>
                          <a:ea typeface="Microsoft JhengHei"/>
                          <a:cs typeface="Microsoft JhengHei"/>
                        </a:rPr>
                        <a:t>液化澱粉芽孢桿…</a:t>
                      </a:r>
                    </a:p>
                  </a:txBody>
                  <a:tcPr>
                    <a:solidFill>
                      <a:srgbClr val="FFFFFF"/>
                    </a:solidFill>
                  </a:tcPr>
                </a:tc>
                <a:tc>
                  <a:txBody>
                    <a:bodyPr wrap="square" lIns="0" rIns="0" tIns="0" bIns="0" anchor="ctr"/>
                    <a:lstStyle/>
                    <a:p>
                      <a:pPr algn="l"/>
                      <a:r>
                        <a:rPr sz="1000" b="0">
                          <a:solidFill>
                            <a:srgbClr val="232C27"/>
                          </a:solidFill>
                          <a:latin typeface="Calibri"/>
                          <a:ea typeface="Microsoft JhengHei"/>
                          <a:cs typeface="Microsoft JhengHei"/>
                        </a:rPr>
                        <a:t>2</a:t>
                      </a:r>
                    </a:p>
                  </a:txBody>
                  <a:tcPr>
                    <a:solidFill>
                      <a:srgbClr val="FFFFFF"/>
                    </a:solidFill>
                  </a:tcPr>
                </a:tc>
              </a:tr>
              <a:tr h="310896">
                <a:tc>
                  <a:txBody>
                    <a:bodyPr wrap="square" lIns="0" rIns="0" tIns="0" bIns="0" anchor="ctr"/>
                    <a:lstStyle/>
                    <a:p>
                      <a:pPr algn="l"/>
                      <a:r>
                        <a:rPr sz="1000" b="0">
                          <a:solidFill>
                            <a:srgbClr val="232C27"/>
                          </a:solidFill>
                          <a:latin typeface="Calibri"/>
                          <a:ea typeface="Microsoft JhengHei"/>
                          <a:cs typeface="Microsoft JhengHei"/>
                        </a:rPr>
                        <a:t>達滅克絕</a:t>
                      </a:r>
                    </a:p>
                  </a:txBody>
                  <a:tcPr>
                    <a:solidFill>
                      <a:srgbClr val="F2F6F1"/>
                    </a:solidFill>
                  </a:tcPr>
                </a:tc>
                <a:tc>
                  <a:txBody>
                    <a:bodyPr wrap="square" lIns="0" rIns="0" tIns="0" bIns="0" anchor="ctr"/>
                    <a:lstStyle/>
                    <a:p>
                      <a:pPr algn="l"/>
                      <a:r>
                        <a:rPr sz="1000" b="0">
                          <a:solidFill>
                            <a:srgbClr val="232C27"/>
                          </a:solidFill>
                          <a:latin typeface="Calibri"/>
                          <a:ea typeface="Microsoft JhengHei"/>
                          <a:cs typeface="Microsoft JhengHei"/>
                        </a:rPr>
                        <a:t>2</a:t>
                      </a:r>
                    </a:p>
                  </a:txBody>
                  <a:tcPr>
                    <a:solidFill>
                      <a:srgbClr val="F2F6F1"/>
                    </a:solidFill>
                  </a:tcPr>
                </a:tc>
              </a:tr>
              <a:tr h="310896">
                <a:tc>
                  <a:txBody>
                    <a:bodyPr wrap="square" lIns="0" rIns="0" tIns="0" bIns="0" anchor="ctr"/>
                    <a:lstStyle/>
                    <a:p>
                      <a:pPr algn="l"/>
                      <a:r>
                        <a:rPr sz="1000" b="0">
                          <a:solidFill>
                            <a:srgbClr val="232C27"/>
                          </a:solidFill>
                          <a:latin typeface="Calibri"/>
                          <a:ea typeface="Microsoft JhengHei"/>
                          <a:cs typeface="Microsoft JhengHei"/>
                        </a:rPr>
                        <a:t>快得滅達樂</a:t>
                      </a:r>
                    </a:p>
                  </a:txBody>
                  <a:tcPr>
                    <a:solidFill>
                      <a:srgbClr val="FFFFFF"/>
                    </a:solidFill>
                  </a:tcPr>
                </a:tc>
                <a:tc>
                  <a:txBody>
                    <a:bodyPr wrap="square" lIns="0" rIns="0" tIns="0" bIns="0" anchor="ctr"/>
                    <a:lstStyle/>
                    <a:p>
                      <a:pPr algn="l"/>
                      <a:r>
                        <a:rPr sz="1000" b="0">
                          <a:solidFill>
                            <a:srgbClr val="232C27"/>
                          </a:solidFill>
                          <a:latin typeface="Calibri"/>
                          <a:ea typeface="Microsoft JhengHei"/>
                          <a:cs typeface="Microsoft JhengHei"/>
                        </a:rPr>
                        <a:t>3</a:t>
                      </a:r>
                    </a:p>
                  </a:txBody>
                  <a:tcPr>
                    <a:solidFill>
                      <a:srgbClr val="FFFFFF"/>
                    </a:solidFill>
                  </a:tcPr>
                </a:tc>
              </a:tr>
              <a:tr h="310896">
                <a:tc>
                  <a:txBody>
                    <a:bodyPr wrap="square" lIns="0" rIns="0" tIns="0" bIns="0" anchor="ctr"/>
                    <a:lstStyle/>
                    <a:p>
                      <a:pPr algn="l"/>
                      <a:r>
                        <a:rPr sz="1000" b="0">
                          <a:solidFill>
                            <a:srgbClr val="232C27"/>
                          </a:solidFill>
                          <a:latin typeface="Calibri"/>
                          <a:ea typeface="Microsoft JhengHei"/>
                          <a:cs typeface="Microsoft JhengHei"/>
                        </a:rPr>
                        <a:t>福賽快得寧</a:t>
                      </a:r>
                    </a:p>
                  </a:txBody>
                  <a:tcPr>
                    <a:solidFill>
                      <a:srgbClr val="F2F6F1"/>
                    </a:solidFill>
                  </a:tcPr>
                </a:tc>
                <a:tc>
                  <a:txBody>
                    <a:bodyPr wrap="square" lIns="0" rIns="0" tIns="0" bIns="0" anchor="ctr"/>
                    <a:lstStyle/>
                    <a:p>
                      <a:pPr algn="l"/>
                      <a:r>
                        <a:rPr sz="1000" b="0">
                          <a:solidFill>
                            <a:srgbClr val="232C27"/>
                          </a:solidFill>
                          <a:latin typeface="Calibri"/>
                          <a:ea typeface="Microsoft JhengHei"/>
                          <a:cs typeface="Microsoft JhengHei"/>
                        </a:rPr>
                        <a:t>2</a:t>
                      </a:r>
                    </a:p>
                  </a:txBody>
                  <a:tcPr>
                    <a:solidFill>
                      <a:srgbClr val="F2F6F1"/>
                    </a:solidFill>
                  </a:tcPr>
                </a:tc>
              </a:tr>
              <a:tr h="310896">
                <a:tc>
                  <a:txBody>
                    <a:bodyPr wrap="square" lIns="0" rIns="0" tIns="0" bIns="0" anchor="ctr"/>
                    <a:lstStyle/>
                    <a:p>
                      <a:pPr algn="l"/>
                      <a:r>
                        <a:rPr sz="1000" b="0">
                          <a:solidFill>
                            <a:srgbClr val="232C27"/>
                          </a:solidFill>
                          <a:latin typeface="Calibri"/>
                          <a:ea typeface="Microsoft JhengHei"/>
                          <a:cs typeface="Microsoft JhengHei"/>
                        </a:rPr>
                        <a:t>枯草桿菌Y13…</a:t>
                      </a:r>
                    </a:p>
                  </a:txBody>
                  <a:tcPr>
                    <a:solidFill>
                      <a:srgbClr val="FFFFFF"/>
                    </a:solidFill>
                  </a:tcPr>
                </a:tc>
                <a:tc>
                  <a:txBody>
                    <a:bodyPr wrap="square" lIns="0" rIns="0" tIns="0" bIns="0" anchor="ctr"/>
                    <a:lstStyle/>
                    <a:p>
                      <a:pPr algn="l"/>
                      <a:r>
                        <a:rPr sz="1000" b="0">
                          <a:solidFill>
                            <a:srgbClr val="232C27"/>
                          </a:solidFill>
                          <a:latin typeface="Calibri"/>
                          <a:ea typeface="Microsoft JhengHei"/>
                          <a:cs typeface="Microsoft JhengHei"/>
                        </a:rPr>
                        <a:t>4</a:t>
                      </a:r>
                    </a:p>
                  </a:txBody>
                  <a:tcPr>
                    <a:solidFill>
                      <a:srgbClr val="FFFFFF"/>
                    </a:solidFill>
                  </a:tcPr>
                </a:tc>
              </a:tr>
              <a:tr h="310896">
                <a:tc>
                  <a:txBody>
                    <a:bodyPr wrap="square" lIns="0" rIns="0" tIns="0" bIns="0" anchor="ctr"/>
                    <a:lstStyle/>
                    <a:p>
                      <a:pPr algn="l"/>
                      <a:r>
                        <a:rPr sz="1000" b="0">
                          <a:solidFill>
                            <a:srgbClr val="232C27"/>
                          </a:solidFill>
                          <a:latin typeface="Calibri"/>
                          <a:ea typeface="Microsoft JhengHei"/>
                          <a:cs typeface="Microsoft JhengHei"/>
                        </a:rPr>
                        <a:t>甲鋅毆殺斯</a:t>
                      </a:r>
                    </a:p>
                  </a:txBody>
                  <a:tcPr>
                    <a:solidFill>
                      <a:srgbClr val="F2F6F1"/>
                    </a:solidFill>
                  </a:tcPr>
                </a:tc>
                <a:tc>
                  <a:txBody>
                    <a:bodyPr wrap="square" lIns="0" rIns="0" tIns="0" bIns="0" anchor="ctr"/>
                    <a:lstStyle/>
                    <a:p>
                      <a:pPr algn="l"/>
                      <a:r>
                        <a:rPr sz="1000" b="0">
                          <a:solidFill>
                            <a:srgbClr val="232C27"/>
                          </a:solidFill>
                          <a:latin typeface="Calibri"/>
                          <a:ea typeface="Microsoft JhengHei"/>
                          <a:cs typeface="Microsoft JhengHei"/>
                        </a:rPr>
                        <a:t>1</a:t>
                      </a:r>
                    </a:p>
                  </a:txBody>
                  <a:tcPr>
                    <a:solidFill>
                      <a:srgbClr val="F2F6F1"/>
                    </a:solidFill>
                  </a:tcPr>
                </a:tc>
              </a:tr>
              <a:tr h="310896">
                <a:tc>
                  <a:txBody>
                    <a:bodyPr wrap="square" lIns="0" rIns="0" tIns="0" bIns="0" anchor="ctr"/>
                    <a:lstStyle/>
                    <a:p>
                      <a:pPr algn="l"/>
                      <a:r>
                        <a:rPr sz="1000" b="0">
                          <a:solidFill>
                            <a:srgbClr val="232C27"/>
                          </a:solidFill>
                          <a:latin typeface="Calibri"/>
                          <a:ea typeface="Microsoft JhengHei"/>
                          <a:cs typeface="Microsoft JhengHei"/>
                        </a:rPr>
                        <a:t>益發靈</a:t>
                      </a:r>
                    </a:p>
                  </a:txBody>
                  <a:tcPr>
                    <a:solidFill>
                      <a:srgbClr val="FFFFFF"/>
                    </a:solidFill>
                  </a:tcPr>
                </a:tc>
                <a:tc>
                  <a:txBody>
                    <a:bodyPr wrap="square" lIns="0" rIns="0" tIns="0" bIns="0" anchor="ctr"/>
                    <a:lstStyle/>
                    <a:p>
                      <a:pPr algn="l"/>
                      <a:r>
                        <a:rPr sz="1000" b="0">
                          <a:solidFill>
                            <a:srgbClr val="232C27"/>
                          </a:solidFill>
                          <a:latin typeface="Calibri"/>
                          <a:ea typeface="Microsoft JhengHei"/>
                          <a:cs typeface="Microsoft JhengHei"/>
                        </a:rPr>
                        <a:t>1</a:t>
                      </a:r>
                    </a:p>
                  </a:txBody>
                  <a:tcPr>
                    <a:solidFill>
                      <a:srgbClr val="FFFFFF"/>
                    </a:solidFill>
                  </a:tcPr>
                </a:tc>
              </a:tr>
              <a:tr h="310896">
                <a:tc>
                  <a:txBody>
                    <a:bodyPr wrap="square" lIns="0" rIns="0" tIns="0" bIns="0" anchor="ctr"/>
                    <a:lstStyle/>
                    <a:p>
                      <a:pPr algn="l"/>
                      <a:r>
                        <a:rPr sz="1000" b="0">
                          <a:solidFill>
                            <a:srgbClr val="232C27"/>
                          </a:solidFill>
                          <a:latin typeface="Calibri"/>
                          <a:ea typeface="Microsoft JhengHei"/>
                          <a:cs typeface="Microsoft JhengHei"/>
                        </a:rPr>
                        <a:t>快得克絕</a:t>
                      </a:r>
                    </a:p>
                  </a:txBody>
                  <a:tcPr>
                    <a:solidFill>
                      <a:srgbClr val="F2F6F1"/>
                    </a:solidFill>
                  </a:tcPr>
                </a:tc>
                <a:tc>
                  <a:txBody>
                    <a:bodyPr wrap="square" lIns="0" rIns="0" tIns="0" bIns="0" anchor="ctr"/>
                    <a:lstStyle/>
                    <a:p>
                      <a:pPr algn="l"/>
                      <a:r>
                        <a:rPr sz="1000" b="0">
                          <a:solidFill>
                            <a:srgbClr val="232C27"/>
                          </a:solidFill>
                          <a:latin typeface="Calibri"/>
                          <a:ea typeface="Microsoft JhengHei"/>
                          <a:cs typeface="Microsoft JhengHei"/>
                        </a:rPr>
                        <a:t>3</a:t>
                      </a:r>
                    </a:p>
                  </a:txBody>
                  <a:tcPr>
                    <a:solidFill>
                      <a:srgbClr val="F2F6F1"/>
                    </a:solidFill>
                  </a:tcPr>
                </a:tc>
              </a:tr>
              <a:tr h="310896">
                <a:tc>
                  <a:txBody>
                    <a:bodyPr wrap="square" lIns="0" rIns="0" tIns="0" bIns="0" anchor="ctr"/>
                    <a:lstStyle/>
                    <a:p>
                      <a:pPr algn="l"/>
                      <a:r>
                        <a:rPr sz="1000" b="0">
                          <a:solidFill>
                            <a:srgbClr val="232C27"/>
                          </a:solidFill>
                          <a:latin typeface="Calibri"/>
                          <a:ea typeface="Microsoft JhengHei"/>
                          <a:cs typeface="Microsoft JhengHei"/>
                        </a:rPr>
                        <a:t>銅合腐絕</a:t>
                      </a:r>
                    </a:p>
                  </a:txBody>
                  <a:tcPr>
                    <a:solidFill>
                      <a:srgbClr val="FFFFFF"/>
                    </a:solidFill>
                  </a:tcPr>
                </a:tc>
                <a:tc>
                  <a:txBody>
                    <a:bodyPr wrap="square" lIns="0" rIns="0" tIns="0" bIns="0" anchor="ctr"/>
                    <a:lstStyle/>
                    <a:p>
                      <a:pPr algn="l"/>
                      <a:r>
                        <a:rPr sz="1000" b="0">
                          <a:solidFill>
                            <a:srgbClr val="232C27"/>
                          </a:solidFill>
                          <a:latin typeface="Calibri"/>
                          <a:ea typeface="Microsoft JhengHei"/>
                          <a:cs typeface="Microsoft JhengHei"/>
                        </a:rPr>
                        <a:t>1</a:t>
                      </a:r>
                    </a:p>
                  </a:txBody>
                  <a:tcPr>
                    <a:solidFill>
                      <a:srgbClr val="FFFFFF"/>
                    </a:solidFill>
                  </a:tcPr>
                </a:tc>
              </a:tr>
            </a:tbl>
          </a:graphicData>
        </a:graphic>
      </p:graphicFrame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</TotalTime>
  <Words>0</Words>
  <Application>Microsoft Macintosh PowerPoint</Application>
  <PresentationFormat>On-screen Show (4:3)</PresentationFormat>
  <Paragraphs>0</Paragraphs>
  <Slides>0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0</vt:i4>
      </vt:variant>
    </vt:vector>
  </HeadingPairs>
  <TitlesOfParts>
    <vt:vector size="1" baseType="lpstr">
      <vt:lpstr>Office Theme</vt:lpstr>
    </vt:vector>
  </TitlesOfParts>
  <Manager/>
  <Company/>
  <LinksUpToDate>false</LinksUpToDate>
  <SharedDoc>false</SharedDoc>
  <HyperlinkBase/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subject/>
  <dc:creator/>
  <cp:keywords/>
  <dc:description>generated using python-pptx</dc:description>
  <cp:lastModifiedBy>Steve Canny</cp:lastModifiedBy>
  <cp:revision>1</cp:revision>
  <dcterms:created xsi:type="dcterms:W3CDTF">2013-01-27T09:14:16Z</dcterms:created>
  <dcterms:modified xsi:type="dcterms:W3CDTF">2013-01-27T09:15:58Z</dcterms:modified>
  <cp:category/>
</cp:coreProperties>
</file>