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_rels/chart2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2.xlsx"/></Relationships>
</file>

<file path=ppt/charts/_rels/chart3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3.xlsx"/></Relationships>
</file>

<file path=ppt/charts/_rels/chart4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4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許可證數</c:v>
                </c:pt>
              </c:strCache>
            </c:strRef>
          </c:tx>
          <c:spPr>
            <a:solidFill>
              <a:srgbClr val="2C5F2E"/>
            </a:solidFill>
            <a:ln>
              <a:noFill/>
            </a:ln>
          </c:spPr>
          <c:cat>
            <c:strRef>
              <c:f>Sheet1!$A$2:$A$3</c:f>
              <c:strCache>
                <c:ptCount val="2"/>
                <c:pt idx="0">
                  <c:v>移植生長素 0.02  (%)…</c:v>
                </c:pt>
                <c:pt idx="1">
                  <c:v>移植生長素 0.4  (%) …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2</c:v>
                </c:pt>
                <c:pt idx="1">
                  <c:v>2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許可證數</c:v>
                </c:pt>
              </c:strCache>
            </c:strRef>
          </c:tx>
          <c:spPr>
            <a:solidFill>
              <a:srgbClr val="0D6EFD"/>
            </a:solidFill>
            <a:ln>
              <a:noFill/>
            </a:ln>
          </c:spPr>
          <c:cat>
            <c:strRef>
              <c:f>Sheet1!$A$2:$A$4</c:f>
              <c:strCache>
                <c:ptCount val="3"/>
                <c:pt idx="0">
                  <c:v>全臺農藥有限公司</c:v>
                </c:pt>
                <c:pt idx="1">
                  <c:v>久農貿易有限公司</c:v>
                </c:pt>
                <c:pt idx="2">
                  <c:v>台灣石原產業股份有限公司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1</c:v>
                </c:pt>
                <c:pt idx="1">
                  <c:v>1</c:v>
                </c:pt>
                <c:pt idx="2">
                  <c:v>2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使用範圍筆數</c:v>
                </c:pt>
              </c:strCache>
            </c:strRef>
          </c:tx>
          <c:spPr>
            <a:solidFill>
              <a:srgbClr val="97BC62"/>
            </a:solidFill>
            <a:ln>
              <a:noFill/>
            </a:ln>
          </c:spPr>
          <c:cat>
            <c:strRef>
              <c:f>Sheet1!$A$2:$A$5</c:f>
              <c:strCache>
                <c:ptCount val="4"/>
                <c:pt idx="0">
                  <c:v>葡萄</c:v>
                </c:pt>
                <c:pt idx="1">
                  <c:v>番茄</c:v>
                </c:pt>
                <c:pt idx="2">
                  <c:v>甘藍</c:v>
                </c:pt>
                <c:pt idx="3">
                  <c:v>水稻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重疊組數</c:v>
                </c:pt>
              </c:strCache>
            </c:strRef>
          </c:tx>
          <c:spPr>
            <a:solidFill>
              <a:srgbClr val="C0392B"/>
            </a:solidFill>
            <a:ln>
              <a:noFill/>
            </a:ln>
          </c:spPr>
          <c:cat>
            <c:strRef>
              <c:f>Sheet1!$A$2:$A$4</c:f>
              <c:strCache>
                <c:ptCount val="3"/>
                <c:pt idx="0">
                  <c:v>益收生長素</c:v>
                </c:pt>
                <c:pt idx="1">
                  <c:v>番茄生長素</c:v>
                </c:pt>
                <c:pt idx="2">
                  <c:v>生長寧素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1</c:v>
                </c:pt>
                <c:pt idx="1">
                  <c:v>1</c:v>
                </c:pt>
                <c:pt idx="2">
                  <c:v>1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1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2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4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B3C1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8716975" y="3383280"/>
            <a:ext cx="4754880" cy="4754880"/>
          </a:xfrm>
          <a:prstGeom prst="ellipse">
            <a:avLst/>
          </a:prstGeom>
          <a:solidFill>
            <a:srgbClr val="2C5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48640" y="1828800"/>
            <a:ext cx="841248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1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日佳農藥股份有限公司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2377440"/>
            <a:ext cx="8778240" cy="17373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  <a:latin typeface="Calibri"/>
                <a:ea typeface="Microsoft JhengHei"/>
                <a:cs typeface="Microsoft JhengHei"/>
              </a:rPr>
              <a:t>單一農藥概況報表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4206240"/>
            <a:ext cx="8778240" cy="8229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800" b="0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移植生長素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5943600"/>
            <a:ext cx="54864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產生日期：2026/09/27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整體概況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548640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804672" y="1399032"/>
            <a:ext cx="201168" cy="201168"/>
          </a:xfrm>
          <a:prstGeom prst="ellipse">
            <a:avLst/>
          </a:prstGeom>
          <a:solidFill>
            <a:srgbClr val="2C5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115568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成品許可證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04672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4 張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04672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製字證 0／進字證 4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2822387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3078419" y="1399032"/>
            <a:ext cx="201168" cy="201168"/>
          </a:xfrm>
          <a:prstGeom prst="ellipse">
            <a:avLst/>
          </a:prstGeom>
          <a:solidFill>
            <a:srgbClr val="6F42C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3389315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原體許可證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078419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6F42C1"/>
                </a:solidFill>
                <a:latin typeface="Calibri"/>
                <a:ea typeface="Microsoft JhengHei"/>
                <a:cs typeface="Microsoft JhengHei"/>
              </a:rPr>
              <a:t>0 張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078419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製字證 0／進字證 0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096134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Oval 13"/>
          <p:cNvSpPr/>
          <p:nvPr/>
        </p:nvSpPr>
        <p:spPr>
          <a:xfrm>
            <a:off x="5352166" y="1399032"/>
            <a:ext cx="201168" cy="201168"/>
          </a:xfrm>
          <a:prstGeom prst="ellipse">
            <a:avLst/>
          </a:prstGeom>
          <a:solidFill>
            <a:srgbClr val="0D6EF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5663062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登記廠商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352166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0D6EFD"/>
                </a:solidFill>
                <a:latin typeface="Calibri"/>
                <a:ea typeface="Microsoft JhengHei"/>
                <a:cs typeface="Microsoft JhengHei"/>
              </a:rPr>
              <a:t>3 家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352166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含成品與原體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7369881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7625913" y="1399032"/>
            <a:ext cx="201168" cy="201168"/>
          </a:xfrm>
          <a:prstGeom prst="ellipse">
            <a:avLst/>
          </a:prstGeom>
          <a:solidFill>
            <a:srgbClr val="97BC6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7936809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登記作物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625913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4 種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625913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2 種病蟲害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9643628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Oval 23"/>
          <p:cNvSpPr/>
          <p:nvPr/>
        </p:nvSpPr>
        <p:spPr>
          <a:xfrm>
            <a:off x="9899660" y="1399032"/>
            <a:ext cx="201168" cy="201168"/>
          </a:xfrm>
          <a:prstGeom prst="ellipse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10210556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競爭藥劑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9899660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C0392B"/>
                </a:solidFill>
                <a:latin typeface="Calibri"/>
                <a:ea typeface="Microsoft JhengHei"/>
                <a:cs typeface="Microsoft JhengHei"/>
              </a:rPr>
              <a:t>3 種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9899660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4 組作物×病蟲害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含量劑型組合（依許可證數）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有效成分＋含量＋劑型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11094415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登記廠商 TOP 12</a:t>
            </a:r>
          </a:p>
        </p:txBody>
      </p:sp>
      <p:graphicFrame>
        <p:nvGraphicFramePr>
          <p:cNvPr id="3" name="Chart 2"/>
          <p:cNvGraphicFramePr>
            <a:graphicFrameLocks noGrp="1"/>
          </p:cNvGraphicFramePr>
          <p:nvPr/>
        </p:nvGraphicFramePr>
        <p:xfrm>
          <a:off x="548640" y="1143000"/>
          <a:ext cx="11094415" cy="521208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登記作物 TOP 12</a:t>
            </a:r>
          </a:p>
        </p:txBody>
      </p:sp>
      <p:graphicFrame>
        <p:nvGraphicFramePr>
          <p:cNvPr id="3" name="Chart 2"/>
          <p:cNvGraphicFramePr>
            <a:graphicFrameLocks noGrp="1"/>
          </p:cNvGraphicFramePr>
          <p:nvPr/>
        </p:nvGraphicFramePr>
        <p:xfrm>
          <a:off x="548640" y="1143000"/>
          <a:ext cx="11094415" cy="521208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競爭藥劑（重疊使用範圍）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登記於相同「作物 × 病蟲害」的其他有效成分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6949440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7772400" y="1517904"/>
          <a:ext cx="3870655" cy="124358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35327"/>
                <a:gridCol w="1935328"/>
              </a:tblGrid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有效成分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成品證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生長寧素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番茄生長素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5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益收生長素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21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