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_rels/chart4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2C5F2E"/>
            </a:solidFill>
            <a:ln>
              <a:noFill/>
            </a:ln>
          </c:spPr>
          <c:cat>
            <c:strRef>
              <c:f>Sheet1!$A$2:$A$12</c:f>
              <c:strCache>
                <c:ptCount val="11"/>
                <c:pt idx="0">
                  <c:v>第滅寧 95 (%)</c:v>
                </c:pt>
                <c:pt idx="1">
                  <c:v>第滅寧 98.5 (%)</c:v>
                </c:pt>
                <c:pt idx="2">
                  <c:v>第滅寧 98 (%)</c:v>
                </c:pt>
                <c:pt idx="3">
                  <c:v>第滅寧 0.055  (%) …</c:v>
                </c:pt>
                <c:pt idx="4">
                  <c:v>第滅寧 0.5  (%) PB</c:v>
                </c:pt>
                <c:pt idx="5">
                  <c:v>第滅寧 25 g/L (2.5…</c:v>
                </c:pt>
                <c:pt idx="6">
                  <c:v>布芬第滅寧 11.78 (%)…</c:v>
                </c:pt>
                <c:pt idx="7">
                  <c:v>布芬第滅寧 11.78 (%)…</c:v>
                </c:pt>
                <c:pt idx="8">
                  <c:v>第滅寧 2.8  (%) EW</c:v>
                </c:pt>
                <c:pt idx="9">
                  <c:v>第滅寧 2.4  (%) SC</c:v>
                </c:pt>
                <c:pt idx="10">
                  <c:v>第滅寧 2.8  (%) EC</c:v>
                </c:pt>
              </c:strCache>
            </c:strRef>
          </c:cat>
          <c:val>
            <c:numRef>
              <c:f>Sheet1!$B$2:$B$12</c:f>
              <c:numCache>
                <c:formatCode>General</c:formatCode>
                <c:ptCount val="11"/>
                <c:pt idx="0">
                  <c:v>1</c:v>
                </c:pt>
                <c:pt idx="1">
                  <c:v>1</c:v>
                </c:pt>
                <c:pt idx="2">
                  <c:v>9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2</c:v>
                </c:pt>
                <c:pt idx="7">
                  <c:v>3</c:v>
                </c:pt>
                <c:pt idx="8">
                  <c:v>5</c:v>
                </c:pt>
                <c:pt idx="9">
                  <c:v>45</c:v>
                </c:pt>
                <c:pt idx="10">
                  <c:v>54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0D6EFD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日農科技股份有限公司</c:v>
                </c:pt>
                <c:pt idx="1">
                  <c:v>大成化學工業股份有限公司</c:v>
                </c:pt>
                <c:pt idx="2">
                  <c:v>大勝化學工業股份有限公司</c:v>
                </c:pt>
                <c:pt idx="3">
                  <c:v>嘉濱貿易有限公司</c:v>
                </c:pt>
                <c:pt idx="4">
                  <c:v>台灣拜耳股份有限公司</c:v>
                </c:pt>
                <c:pt idx="5">
                  <c:v>聯利農業科技股份有限公司</c:v>
                </c:pt>
                <c:pt idx="6">
                  <c:v>國豐化學工業股份有限公司</c:v>
                </c:pt>
                <c:pt idx="7">
                  <c:v>合林企業有限公司</c:v>
                </c:pt>
                <c:pt idx="8">
                  <c:v>雅飛有限公司</c:v>
                </c:pt>
                <c:pt idx="9">
                  <c:v>臺聯實業股份有限公司</c:v>
                </c:pt>
                <c:pt idx="10">
                  <c:v>易利特開發有限公司</c:v>
                </c:pt>
                <c:pt idx="11">
                  <c:v>興農股份有限公司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3</c:v>
                </c:pt>
                <c:pt idx="1">
                  <c:v>3</c:v>
                </c:pt>
                <c:pt idx="2">
                  <c:v>3</c:v>
                </c:pt>
                <c:pt idx="3">
                  <c:v>3</c:v>
                </c:pt>
                <c:pt idx="4">
                  <c:v>3</c:v>
                </c:pt>
                <c:pt idx="5">
                  <c:v>4</c:v>
                </c:pt>
                <c:pt idx="6">
                  <c:v>4</c:v>
                </c:pt>
                <c:pt idx="7">
                  <c:v>4</c:v>
                </c:pt>
                <c:pt idx="8">
                  <c:v>5</c:v>
                </c:pt>
                <c:pt idx="9">
                  <c:v>5</c:v>
                </c:pt>
                <c:pt idx="10">
                  <c:v>5</c:v>
                </c:pt>
                <c:pt idx="11">
                  <c:v>6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使用範圍筆數</c:v>
                </c:pt>
              </c:strCache>
            </c:strRef>
          </c:tx>
          <c:spPr>
            <a:solidFill>
              <a:srgbClr val="97BC62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楊梅</c:v>
                </c:pt>
                <c:pt idx="1">
                  <c:v>十字花科根菜類</c:v>
                </c:pt>
                <c:pt idx="2">
                  <c:v>十字花科小葉菜類</c:v>
                </c:pt>
                <c:pt idx="3">
                  <c:v>十字花科包葉菜類</c:v>
                </c:pt>
                <c:pt idx="4">
                  <c:v>檬果</c:v>
                </c:pt>
                <c:pt idx="5">
                  <c:v>蓮霧</c:v>
                </c:pt>
                <c:pt idx="6">
                  <c:v>百香果</c:v>
                </c:pt>
                <c:pt idx="7">
                  <c:v>楊桃</c:v>
                </c:pt>
                <c:pt idx="8">
                  <c:v>咖啡</c:v>
                </c:pt>
                <c:pt idx="9">
                  <c:v>酪梨</c:v>
                </c:pt>
                <c:pt idx="10">
                  <c:v>鼠李科梨果類</c:v>
                </c:pt>
                <c:pt idx="11">
                  <c:v>瓜果類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8</c:v>
                </c:pt>
                <c:pt idx="1">
                  <c:v>8</c:v>
                </c:pt>
                <c:pt idx="2">
                  <c:v>8</c:v>
                </c:pt>
                <c:pt idx="3">
                  <c:v>8</c:v>
                </c:pt>
                <c:pt idx="4">
                  <c:v>11</c:v>
                </c:pt>
                <c:pt idx="5">
                  <c:v>12</c:v>
                </c:pt>
                <c:pt idx="6">
                  <c:v>12</c:v>
                </c:pt>
                <c:pt idx="7">
                  <c:v>12</c:v>
                </c:pt>
                <c:pt idx="8">
                  <c:v>12</c:v>
                </c:pt>
                <c:pt idx="9">
                  <c:v>13</c:v>
                </c:pt>
                <c:pt idx="10">
                  <c:v>16</c:v>
                </c:pt>
                <c:pt idx="11">
                  <c:v>18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重疊組數</c:v>
                </c:pt>
              </c:strCache>
            </c:strRef>
          </c:tx>
          <c:spPr>
            <a:solidFill>
              <a:srgbClr val="C0392B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納得亞滅寧</c:v>
                </c:pt>
                <c:pt idx="1">
                  <c:v>布芬益化利</c:v>
                </c:pt>
                <c:pt idx="2">
                  <c:v>免敵克</c:v>
                </c:pt>
                <c:pt idx="3">
                  <c:v>滅賜克</c:v>
                </c:pt>
                <c:pt idx="4">
                  <c:v>免扶賽洛寧</c:v>
                </c:pt>
                <c:pt idx="5">
                  <c:v>益洛寧</c:v>
                </c:pt>
                <c:pt idx="6">
                  <c:v>庫斯蘇力菌EG-2371</c:v>
                </c:pt>
                <c:pt idx="7">
                  <c:v>庫斯蘇力菌E-911</c:v>
                </c:pt>
                <c:pt idx="8">
                  <c:v>克凡洛寧</c:v>
                </c:pt>
                <c:pt idx="9">
                  <c:v>苦參鹼</c:v>
                </c:pt>
                <c:pt idx="10">
                  <c:v>小菜蛾性費洛蒙</c:v>
                </c:pt>
                <c:pt idx="11">
                  <c:v>白殭菌A1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2</c:v>
                </c:pt>
                <c:pt idx="4">
                  <c:v>1</c:v>
                </c:pt>
                <c:pt idx="5">
                  <c:v>7</c:v>
                </c:pt>
                <c:pt idx="6">
                  <c:v>3</c:v>
                </c:pt>
                <c:pt idx="7">
                  <c:v>3</c:v>
                </c:pt>
                <c:pt idx="8">
                  <c:v>1</c:v>
                </c:pt>
                <c:pt idx="9">
                  <c:v>1</c:v>
                </c:pt>
                <c:pt idx="10">
                  <c:v>3</c:v>
                </c:pt>
                <c:pt idx="11">
                  <c:v>3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4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B3C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8716975" y="3383280"/>
            <a:ext cx="4754880" cy="4754880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828800"/>
            <a:ext cx="84124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日佳農藥股份有限公司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2377440"/>
            <a:ext cx="8778240" cy="1737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Calibri"/>
                <a:ea typeface="Microsoft JhengHei"/>
                <a:cs typeface="Microsoft JhengHei"/>
              </a:rPr>
              <a:t>單一農藥概況報表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4206240"/>
            <a:ext cx="8778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第滅寧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5943600"/>
            <a:ext cx="5486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產生日期：2026/09/27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整體概況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48640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804672" y="1399032"/>
            <a:ext cx="201168" cy="201168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115568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成品許可證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4672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112 張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4672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71／進字證 41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822387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3078419" y="1399032"/>
            <a:ext cx="201168" cy="201168"/>
          </a:xfrm>
          <a:prstGeom prst="ellipse">
            <a:avLst/>
          </a:prstGeom>
          <a:solidFill>
            <a:srgbClr val="6F42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389315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原體許可證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078419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6F42C1"/>
                </a:solidFill>
                <a:latin typeface="Calibri"/>
                <a:ea typeface="Microsoft JhengHei"/>
                <a:cs typeface="Microsoft JhengHei"/>
              </a:rPr>
              <a:t>11 張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78419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0／進字證 11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096134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5352166" y="1399032"/>
            <a:ext cx="201168" cy="201168"/>
          </a:xfrm>
          <a:prstGeom prst="ellipse">
            <a:avLst/>
          </a:prstGeom>
          <a:solidFill>
            <a:srgbClr val="0D6E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663062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登記廠商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352166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0D6EFD"/>
                </a:solidFill>
                <a:latin typeface="Calibri"/>
                <a:ea typeface="Microsoft JhengHei"/>
                <a:cs typeface="Microsoft JhengHei"/>
              </a:rPr>
              <a:t>58 家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52166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含成品與原體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369881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7625913" y="1399032"/>
            <a:ext cx="201168" cy="201168"/>
          </a:xfrm>
          <a:prstGeom prst="ellipse">
            <a:avLst/>
          </a:prstGeom>
          <a:solidFill>
            <a:srgbClr val="97BC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936809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登記作物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625913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89 種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625913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38 種病蟲害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9643628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9899660" y="1399032"/>
            <a:ext cx="201168" cy="201168"/>
          </a:xfrm>
          <a:prstGeom prst="ellipse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10210556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競爭藥劑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899660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C0392B"/>
                </a:solidFill>
                <a:latin typeface="Calibri"/>
                <a:ea typeface="Microsoft JhengHei"/>
                <a:cs typeface="Microsoft JhengHei"/>
              </a:rPr>
              <a:t>50 種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899660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125 組作物×病蟲害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含量劑型組合（依許可證數）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有效成分＋含量＋劑型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11094415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登記廠商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登記作物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競爭藥劑（重疊使用範圍）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登記於相同「作物 × 病蟲害」的其他有效成分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6949440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7772400" y="1517904"/>
          <a:ext cx="3870655" cy="37307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35327"/>
                <a:gridCol w="1935328"/>
              </a:tblGrid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有效成分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成品證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白殭菌A1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小菜蛾性費洛蒙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苦參鹼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克凡洛寧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7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庫斯蘇力菌E-…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庫斯蘇力菌EG…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益洛寧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免扶賽洛寧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滅賜克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3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免敵克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4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布芬益化利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