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/Relationships>
</file>

<file path=ppt/charts/_rels/chart1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1.xlsx"/></Relationships>
</file>

<file path=ppt/charts/_rels/chart2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2.xlsx"/></Relationships>
</file>

<file path=ppt/charts/_rels/chart3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3.xlsx"/></Relationships>
</file>

<file path=ppt/charts/_rels/chart4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4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許可證數</c:v>
                </c:pt>
              </c:strCache>
            </c:strRef>
          </c:tx>
          <c:spPr>
            <a:solidFill>
              <a:srgbClr val="2C5F2E"/>
            </a:solidFill>
            <a:ln>
              <a:noFill/>
            </a:ln>
          </c:spPr>
          <c:cat>
            <c:strRef>
              <c:f>Sheet1!$A$2:$A$4</c:f>
              <c:strCache>
                <c:ptCount val="3"/>
                <c:pt idx="0">
                  <c:v>賽滅淨 98 (%)</c:v>
                </c:pt>
                <c:pt idx="1">
                  <c:v>賽滅淨 8.9  (%) SL</c:v>
                </c:pt>
                <c:pt idx="2">
                  <c:v>賽滅淨 75 (%) WP</c:v>
                </c:pt>
              </c:strCache>
            </c:strRef>
          </c:cat>
          <c:val>
            <c:numRef>
              <c:f>Sheet1!$B$2:$B$4</c:f>
              <c:numCache>
                <c:formatCode>General</c:formatCode>
                <c:ptCount val="3"/>
                <c:pt idx="0">
                  <c:v>3</c:v>
                </c:pt>
                <c:pt idx="1">
                  <c:v>14</c:v>
                </c:pt>
                <c:pt idx="2">
                  <c:v>26</c:v>
                </c:pt>
              </c:numCache>
            </c:numRef>
          </c:val>
        </c:ser>
        <c:dLbls>
          <c:txPr>
            <a:bodyPr/>
            <a:lstStyle/>
            <a:p>
              <a:pPr>
                <a:defRPr sz="1000" b="1">
                  <a:solidFill>
                    <a:srgbClr val="232C27"/>
                  </a:solidFill>
                  <a:latin typeface="Calibri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6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b"/>
        <c:majorGridlines>
          <c:spPr>
            <a:ln w="9525">
              <a:solidFill>
                <a:srgbClr val="E3E8E3"/>
              </a:solidFill>
            </a:ln>
          </c:spPr>
        </c:majorGridlines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068027336"/>
        <c:crosses val="autoZero"/>
      </c:valAx>
    </c:plotArea>
    <c:dispBlanksAs val="gap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許可證數</c:v>
                </c:pt>
              </c:strCache>
            </c:strRef>
          </c:tx>
          <c:spPr>
            <a:solidFill>
              <a:srgbClr val="0D6EFD"/>
            </a:solidFill>
            <a:ln>
              <a:noFill/>
            </a:ln>
          </c:spPr>
          <c:cat>
            <c:strRef>
              <c:f>Sheet1!$A$2:$A$13</c:f>
              <c:strCache>
                <c:ptCount val="12"/>
                <c:pt idx="0">
                  <c:v>萬得發有限公司</c:v>
                </c:pt>
                <c:pt idx="1">
                  <c:v>興農股份有限公司</c:v>
                </c:pt>
                <c:pt idx="2">
                  <c:v>臺聯實業股份有限公司</c:v>
                </c:pt>
                <c:pt idx="3">
                  <c:v>東和化學企業股份有限公司</c:v>
                </c:pt>
                <c:pt idx="4">
                  <c:v>惠光股份有限公司</c:v>
                </c:pt>
                <c:pt idx="5">
                  <c:v>安旺特股份有限公司</c:v>
                </c:pt>
                <c:pt idx="6">
                  <c:v>威群國際有限公司</c:v>
                </c:pt>
                <c:pt idx="7">
                  <c:v>國豐化學工業股份有限公司</c:v>
                </c:pt>
                <c:pt idx="8">
                  <c:v>台農三和化工股份有限公司</c:v>
                </c:pt>
                <c:pt idx="9">
                  <c:v>世大農化工廠股份有限公司</c:v>
                </c:pt>
                <c:pt idx="10">
                  <c:v>日農科技股份有限公司</c:v>
                </c:pt>
                <c:pt idx="11">
                  <c:v>嘉濱貿易有限公司</c:v>
                </c:pt>
              </c:strCache>
            </c:strRef>
          </c:cat>
          <c:val>
            <c:numRef>
              <c:f>Sheet1!$B$2:$B$13</c:f>
              <c:numCache>
                <c:formatCode>General</c:formatCode>
                <c:ptCount val="12"/>
                <c:pt idx="0">
                  <c:v>2</c:v>
                </c:pt>
                <c:pt idx="1">
                  <c:v>2</c:v>
                </c:pt>
                <c:pt idx="2">
                  <c:v>2</c:v>
                </c:pt>
                <c:pt idx="3">
                  <c:v>2</c:v>
                </c:pt>
                <c:pt idx="4">
                  <c:v>2</c:v>
                </c:pt>
                <c:pt idx="5">
                  <c:v>2</c:v>
                </c:pt>
                <c:pt idx="6">
                  <c:v>2</c:v>
                </c:pt>
                <c:pt idx="7">
                  <c:v>2</c:v>
                </c:pt>
                <c:pt idx="8">
                  <c:v>2</c:v>
                </c:pt>
                <c:pt idx="9">
                  <c:v>2</c:v>
                </c:pt>
                <c:pt idx="10">
                  <c:v>5</c:v>
                </c:pt>
                <c:pt idx="11">
                  <c:v>6</c:v>
                </c:pt>
              </c:numCache>
            </c:numRef>
          </c:val>
        </c:ser>
        <c:dLbls>
          <c:txPr>
            <a:bodyPr/>
            <a:lstStyle/>
            <a:p>
              <a:pPr>
                <a:defRPr sz="1000" b="1">
                  <a:solidFill>
                    <a:srgbClr val="232C27"/>
                  </a:solidFill>
                  <a:latin typeface="Calibri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6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b"/>
        <c:majorGridlines>
          <c:spPr>
            <a:ln w="9525">
              <a:solidFill>
                <a:srgbClr val="E3E8E3"/>
              </a:solidFill>
            </a:ln>
          </c:spPr>
        </c:majorGridlines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068027336"/>
        <c:crosses val="autoZero"/>
      </c:valAx>
    </c:plotArea>
    <c:dispBlanksAs val="gap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使用範圍筆數</c:v>
                </c:pt>
              </c:strCache>
            </c:strRef>
          </c:tx>
          <c:spPr>
            <a:solidFill>
              <a:srgbClr val="97BC62"/>
            </a:solidFill>
            <a:ln>
              <a:noFill/>
            </a:ln>
          </c:spPr>
          <c:cat>
            <c:strRef>
              <c:f>Sheet1!$A$2:$A$13</c:f>
              <c:strCache>
                <c:ptCount val="12"/>
                <c:pt idx="0">
                  <c:v>扁蒲</c:v>
                </c:pt>
                <c:pt idx="1">
                  <c:v>小葉菜類</c:v>
                </c:pt>
                <c:pt idx="2">
                  <c:v>夏南瓜</c:v>
                </c:pt>
                <c:pt idx="3">
                  <c:v>南瓜</c:v>
                </c:pt>
                <c:pt idx="4">
                  <c:v>十字花科小葉菜類</c:v>
                </c:pt>
                <c:pt idx="5">
                  <c:v>十字花科包葉菜類</c:v>
                </c:pt>
                <c:pt idx="6">
                  <c:v>冬瓜</c:v>
                </c:pt>
                <c:pt idx="7">
                  <c:v>瓜果類</c:v>
                </c:pt>
                <c:pt idx="8">
                  <c:v>豆薯</c:v>
                </c:pt>
                <c:pt idx="9">
                  <c:v>豆科豆菜類</c:v>
                </c:pt>
                <c:pt idx="10">
                  <c:v>豆科小葉菜類</c:v>
                </c:pt>
                <c:pt idx="11">
                  <c:v>豆科乾豆類</c:v>
                </c:pt>
              </c:strCache>
            </c:strRef>
          </c:cat>
          <c:val>
            <c:numRef>
              <c:f>Sheet1!$B$2:$B$13</c:f>
              <c:numCache>
                <c:formatCode>General</c:formatCode>
                <c:ptCount val="12"/>
                <c:pt idx="0">
                  <c:v>2</c:v>
                </c:pt>
                <c:pt idx="1">
                  <c:v>2</c:v>
                </c:pt>
                <c:pt idx="2">
                  <c:v>2</c:v>
                </c:pt>
                <c:pt idx="3">
                  <c:v>2</c:v>
                </c:pt>
                <c:pt idx="4">
                  <c:v>2</c:v>
                </c:pt>
                <c:pt idx="5">
                  <c:v>2</c:v>
                </c:pt>
                <c:pt idx="6">
                  <c:v>2</c:v>
                </c:pt>
                <c:pt idx="7">
                  <c:v>3</c:v>
                </c:pt>
                <c:pt idx="8">
                  <c:v>4</c:v>
                </c:pt>
                <c:pt idx="9">
                  <c:v>4</c:v>
                </c:pt>
                <c:pt idx="10">
                  <c:v>4</c:v>
                </c:pt>
                <c:pt idx="11">
                  <c:v>4</c:v>
                </c:pt>
              </c:numCache>
            </c:numRef>
          </c:val>
        </c:ser>
        <c:dLbls>
          <c:txPr>
            <a:bodyPr/>
            <a:lstStyle/>
            <a:p>
              <a:pPr>
                <a:defRPr sz="1000" b="1">
                  <a:solidFill>
                    <a:srgbClr val="232C27"/>
                  </a:solidFill>
                  <a:latin typeface="Calibri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6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b"/>
        <c:majorGridlines>
          <c:spPr>
            <a:ln w="9525">
              <a:solidFill>
                <a:srgbClr val="E3E8E3"/>
              </a:solidFill>
            </a:ln>
          </c:spPr>
        </c:majorGridlines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068027336"/>
        <c:crosses val="autoZero"/>
      </c:valAx>
    </c:plotArea>
    <c:dispBlanksAs val="gap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重疊組數</c:v>
                </c:pt>
              </c:strCache>
            </c:strRef>
          </c:tx>
          <c:spPr>
            <a:solidFill>
              <a:srgbClr val="C0392B"/>
            </a:solidFill>
            <a:ln>
              <a:noFill/>
            </a:ln>
          </c:spPr>
          <c:cat>
            <c:strRef>
              <c:f>Sheet1!$A$2:$A$13</c:f>
              <c:strCache>
                <c:ptCount val="12"/>
                <c:pt idx="0">
                  <c:v>阿巴汀</c:v>
                </c:pt>
                <c:pt idx="1">
                  <c:v>亞滅培</c:v>
                </c:pt>
                <c:pt idx="2">
                  <c:v>因滅汀</c:v>
                </c:pt>
                <c:pt idx="3">
                  <c:v>芬滅松</c:v>
                </c:pt>
                <c:pt idx="4">
                  <c:v>益達胺</c:v>
                </c:pt>
                <c:pt idx="5">
                  <c:v>歐索林酸</c:v>
                </c:pt>
                <c:pt idx="6">
                  <c:v>托福松</c:v>
                </c:pt>
                <c:pt idx="7">
                  <c:v>賽速安</c:v>
                </c:pt>
                <c:pt idx="8">
                  <c:v>可尼丁</c:v>
                </c:pt>
                <c:pt idx="9">
                  <c:v>百克敏</c:v>
                </c:pt>
                <c:pt idx="10">
                  <c:v>賜諾特</c:v>
                </c:pt>
                <c:pt idx="11">
                  <c:v>陶斯松</c:v>
                </c:pt>
              </c:strCache>
            </c:strRef>
          </c:cat>
          <c:val>
            <c:numRef>
              <c:f>Sheet1!$B$2:$B$13</c:f>
              <c:numCache>
                <c:formatCode>General</c:formatCode>
                <c:ptCount val="12"/>
                <c:pt idx="0">
                  <c:v>6</c:v>
                </c:pt>
                <c:pt idx="1">
                  <c:v>1</c:v>
                </c:pt>
                <c:pt idx="2">
                  <c:v>1</c:v>
                </c:pt>
                <c:pt idx="3">
                  <c:v>1</c:v>
                </c:pt>
                <c:pt idx="4">
                  <c:v>1</c:v>
                </c:pt>
                <c:pt idx="5">
                  <c:v>1</c:v>
                </c:pt>
                <c:pt idx="6">
                  <c:v>1</c:v>
                </c:pt>
                <c:pt idx="7">
                  <c:v>1</c:v>
                </c:pt>
                <c:pt idx="8">
                  <c:v>5</c:v>
                </c:pt>
                <c:pt idx="9">
                  <c:v>1</c:v>
                </c:pt>
                <c:pt idx="10">
                  <c:v>1</c:v>
                </c:pt>
                <c:pt idx="11">
                  <c:v>1</c:v>
                </c:pt>
              </c:numCache>
            </c:numRef>
          </c:val>
        </c:ser>
        <c:dLbls>
          <c:txPr>
            <a:bodyPr/>
            <a:lstStyle/>
            <a:p>
              <a:pPr>
                <a:defRPr sz="1000" b="1">
                  <a:solidFill>
                    <a:srgbClr val="232C27"/>
                  </a:solidFill>
                  <a:latin typeface="Calibri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6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b"/>
        <c:majorGridlines>
          <c:spPr>
            <a:ln w="9525">
              <a:solidFill>
                <a:srgbClr val="E3E8E3"/>
              </a:solidFill>
            </a:ln>
          </c:spPr>
        </c:majorGridlines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068027336"/>
        <c:crosses val="autoZero"/>
      </c:valAx>
    </c:plotArea>
    <c:dispBlanksAs val="gap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1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2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3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4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1B3C1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Oval 2"/>
          <p:cNvSpPr/>
          <p:nvPr/>
        </p:nvSpPr>
        <p:spPr>
          <a:xfrm>
            <a:off x="8716975" y="3383280"/>
            <a:ext cx="4754880" cy="4754880"/>
          </a:xfrm>
          <a:prstGeom prst="ellipse">
            <a:avLst/>
          </a:prstGeom>
          <a:solidFill>
            <a:srgbClr val="2C5F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48640" y="1828800"/>
            <a:ext cx="8412480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400" b="1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日佳農藥股份有限公司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48640" y="2377440"/>
            <a:ext cx="8778240" cy="17373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FFFFFF"/>
                </a:solidFill>
                <a:latin typeface="Calibri"/>
                <a:ea typeface="Microsoft JhengHei"/>
                <a:cs typeface="Microsoft JhengHei"/>
              </a:rPr>
              <a:t>單一農藥概況報表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48640" y="4206240"/>
            <a:ext cx="8778240" cy="8229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800" b="0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賽滅淨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48640" y="5943600"/>
            <a:ext cx="548640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0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產生日期：2026/09/28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整體概況</a:t>
            </a:r>
          </a:p>
        </p:txBody>
      </p:sp>
      <p:sp>
        <p:nvSpPr>
          <p:cNvPr id="3" name="Rounded Rectangle 2"/>
          <p:cNvSpPr/>
          <p:nvPr/>
        </p:nvSpPr>
        <p:spPr>
          <a:xfrm>
            <a:off x="548640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Oval 3"/>
          <p:cNvSpPr/>
          <p:nvPr/>
        </p:nvSpPr>
        <p:spPr>
          <a:xfrm>
            <a:off x="804672" y="1399032"/>
            <a:ext cx="201168" cy="201168"/>
          </a:xfrm>
          <a:prstGeom prst="ellipse">
            <a:avLst/>
          </a:prstGeom>
          <a:solidFill>
            <a:srgbClr val="2C5F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1115568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成品許可證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04672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40 張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04672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製字證 22／進字證 18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2822387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Oval 8"/>
          <p:cNvSpPr/>
          <p:nvPr/>
        </p:nvSpPr>
        <p:spPr>
          <a:xfrm>
            <a:off x="3078419" y="1399032"/>
            <a:ext cx="201168" cy="201168"/>
          </a:xfrm>
          <a:prstGeom prst="ellipse">
            <a:avLst/>
          </a:prstGeom>
          <a:solidFill>
            <a:srgbClr val="6F42C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3389315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原體許可證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3078419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6F42C1"/>
                </a:solidFill>
                <a:latin typeface="Calibri"/>
                <a:ea typeface="Microsoft JhengHei"/>
                <a:cs typeface="Microsoft JhengHei"/>
              </a:rPr>
              <a:t>3 張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3078419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製字證 0／進字證 3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096134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Oval 13"/>
          <p:cNvSpPr/>
          <p:nvPr/>
        </p:nvSpPr>
        <p:spPr>
          <a:xfrm>
            <a:off x="5352166" y="1399032"/>
            <a:ext cx="201168" cy="201168"/>
          </a:xfrm>
          <a:prstGeom prst="ellipse">
            <a:avLst/>
          </a:prstGeom>
          <a:solidFill>
            <a:srgbClr val="0D6EF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5663062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登記廠商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5352166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0D6EFD"/>
                </a:solidFill>
                <a:latin typeface="Calibri"/>
                <a:ea typeface="Microsoft JhengHei"/>
                <a:cs typeface="Microsoft JhengHei"/>
              </a:rPr>
              <a:t>24 家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5352166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含成品與原體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7369881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Oval 18"/>
          <p:cNvSpPr/>
          <p:nvPr/>
        </p:nvSpPr>
        <p:spPr>
          <a:xfrm>
            <a:off x="7625913" y="1399032"/>
            <a:ext cx="201168" cy="201168"/>
          </a:xfrm>
          <a:prstGeom prst="ellipse">
            <a:avLst/>
          </a:prstGeom>
          <a:solidFill>
            <a:srgbClr val="97BC6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7936809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登記作物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7625913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47 種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7625913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7 種病蟲害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9643628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Oval 23"/>
          <p:cNvSpPr/>
          <p:nvPr/>
        </p:nvSpPr>
        <p:spPr>
          <a:xfrm>
            <a:off x="9899660" y="1399032"/>
            <a:ext cx="201168" cy="201168"/>
          </a:xfrm>
          <a:prstGeom prst="ellipse">
            <a:avLst/>
          </a:prstGeom>
          <a:solidFill>
            <a:srgbClr val="C0392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TextBox 24"/>
          <p:cNvSpPr txBox="1"/>
          <p:nvPr/>
        </p:nvSpPr>
        <p:spPr>
          <a:xfrm>
            <a:off x="10210556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競爭藥劑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9899660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C0392B"/>
                </a:solidFill>
                <a:latin typeface="Calibri"/>
                <a:ea typeface="Microsoft JhengHei"/>
                <a:cs typeface="Microsoft JhengHei"/>
              </a:rPr>
              <a:t>44 種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9899660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52 組作物×病蟲害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含量劑型組合（依許可證數）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1078992"/>
            <a:ext cx="11094415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有效成分＋含量＋劑型</a:t>
            </a:r>
          </a:p>
        </p:txBody>
      </p:sp>
      <p:graphicFrame>
        <p:nvGraphicFramePr>
          <p:cNvPr id="4" name="Chart 3"/>
          <p:cNvGraphicFramePr>
            <a:graphicFrameLocks noGrp="1"/>
          </p:cNvGraphicFramePr>
          <p:nvPr/>
        </p:nvGraphicFramePr>
        <p:xfrm>
          <a:off x="548640" y="1517904"/>
          <a:ext cx="11094415" cy="4837176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登記廠商 TOP 12</a:t>
            </a:r>
          </a:p>
        </p:txBody>
      </p:sp>
      <p:graphicFrame>
        <p:nvGraphicFramePr>
          <p:cNvPr id="3" name="Chart 2"/>
          <p:cNvGraphicFramePr>
            <a:graphicFrameLocks noGrp="1"/>
          </p:cNvGraphicFramePr>
          <p:nvPr/>
        </p:nvGraphicFramePr>
        <p:xfrm>
          <a:off x="548640" y="1143000"/>
          <a:ext cx="11094415" cy="5212080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登記作物 TOP 12</a:t>
            </a:r>
          </a:p>
        </p:txBody>
      </p:sp>
      <p:graphicFrame>
        <p:nvGraphicFramePr>
          <p:cNvPr id="3" name="Chart 2"/>
          <p:cNvGraphicFramePr>
            <a:graphicFrameLocks noGrp="1"/>
          </p:cNvGraphicFramePr>
          <p:nvPr/>
        </p:nvGraphicFramePr>
        <p:xfrm>
          <a:off x="548640" y="1143000"/>
          <a:ext cx="11094415" cy="5212080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競爭藥劑（重疊使用範圍）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1078992"/>
            <a:ext cx="11094415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登記於相同「作物 × 病蟲害」的其他有效成分</a:t>
            </a:r>
          </a:p>
        </p:txBody>
      </p:sp>
      <p:graphicFrame>
        <p:nvGraphicFramePr>
          <p:cNvPr id="4" name="Chart 3"/>
          <p:cNvGraphicFramePr>
            <a:graphicFrameLocks noGrp="1"/>
          </p:cNvGraphicFramePr>
          <p:nvPr/>
        </p:nvGraphicFramePr>
        <p:xfrm>
          <a:off x="548640" y="1517904"/>
          <a:ext cx="6949440" cy="4837176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  <p:graphicFrame>
        <p:nvGraphicFramePr>
          <p:cNvPr id="5" name="Table 4"/>
          <p:cNvGraphicFramePr>
            <a:graphicFrameLocks noGrp="1"/>
          </p:cNvGraphicFramePr>
          <p:nvPr/>
        </p:nvGraphicFramePr>
        <p:xfrm>
          <a:off x="7772400" y="1517904"/>
          <a:ext cx="3870655" cy="373075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935327"/>
                <a:gridCol w="1935328"/>
              </a:tblGrid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1">
                          <a:solidFill>
                            <a:srgbClr val="FFFFFF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有效成分</a:t>
                      </a:r>
                    </a:p>
                  </a:txBody>
                  <a:tcPr>
                    <a:solidFill>
                      <a:srgbClr val="2C5F2E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1">
                          <a:solidFill>
                            <a:srgbClr val="FFFFFF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成品證</a:t>
                      </a:r>
                    </a:p>
                  </a:txBody>
                  <a:tcPr>
                    <a:solidFill>
                      <a:srgbClr val="2C5F2E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陶斯松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賜諾特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2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百克敏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58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可尼丁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6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賽速安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29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托福松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19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歐索林酸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益達胺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101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芬滅松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4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因滅汀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85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亞滅培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53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