
<file path=[Content_Types].xml><?xml version="1.0" encoding="utf-8"?>
<Types xmlns="http://schemas.openxmlformats.org/package/2006/content-types">
  <Default Extension="bin" ContentType="application/vnd.openxmlformats-officedocument.presentationml.printerSettings"/>
  <Default Extension="jpeg" ContentType="image/jpeg"/>
  <Default Extension="rels" ContentType="application/vnd.openxmlformats-package.relationships+xml"/>
  <Default Extension="xlsx" ContentType="application/vnd.openxmlformats-officedocument.spreadsheetml.sheet"/>
  <Default Extension="xml" ContentType="application/xml"/>
  <Override PartName="/docProps/app.xml" ContentType="application/vnd.openxmlformats-officedocument.extended-properties+xml"/>
  <Override PartName="/docProps/core.xml" ContentType="application/vnd.openxmlformats-package.core-properties+xml"/>
  <Override PartName="/ppt/charts/chart1.xml" ContentType="application/vnd.openxmlformats-officedocument.drawingml.chart+xml"/>
  <Override PartName="/ppt/charts/chart2.xml" ContentType="application/vnd.openxmlformats-officedocument.drawingml.chart+xml"/>
  <Override PartName="/ppt/charts/chart3.xml" ContentType="application/vnd.openxmlformats-officedocument.drawingml.chart+xml"/>
  <Override PartName="/ppt/charts/chart4.xml" ContentType="application/vnd.openxmlformats-officedocument.drawingml.chart+xml"/>
  <Override PartName="/ppt/presProps.xml" ContentType="application/vnd.openxmlformats-officedocument.presentationml.presProps+xml"/>
  <Override PartName="/ppt/presentation.xml" ContentType="application/vnd.openxmlformats-officedocument.presentationml.presentation.main+xml"/>
  <Override PartName="/ppt/slideLayouts/slideLayout1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tableStyles.xml" ContentType="application/vnd.openxmlformats-officedocument.presentationml.tableStyles+xml"/>
  <Override PartName="/ppt/theme/theme1.xml" ContentType="application/vnd.openxmlformats-officedocument.theme+xml"/>
  <Override PartName="/ppt/viewProps.xml" ContentType="application/vnd.openxmlformats-officedocument.presentationml.viewProps+xml"/>
</Types>
</file>

<file path=_rels/.rels><?xml version='1.0' encoding='UTF-8' standalone='yes'?>
<Relationships xmlns="http://schemas.openxmlformats.org/package/2006/relationships"><Relationship Id="rId1" Type="http://schemas.openxmlformats.org/officeDocument/2006/relationships/officeDocument" Target="ppt/presentation.xml"/><Relationship Id="rId2" Type="http://schemas.openxmlformats.org/package/2006/relationships/metadata/thumbnail" Target="docProps/thumbnail.jpeg"/><Relationship Id="rId3" Type="http://schemas.openxmlformats.org/package/2006/relationships/metadata/core-properties" Target="docProps/core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 autoCompressPictures="0">
  <p:sldMasterIdLst>
    <p:sldMasterId id="2147483648" r:id="rId1"/>
  </p:sldMasterIdLst>
  <p:sldIdLst>
    <p:sldId id="256" r:id="rId7"/>
    <p:sldId id="257" r:id="rId8"/>
    <p:sldId id="258" r:id="rId9"/>
    <p:sldId id="259" r:id="rId10"/>
    <p:sldId id="260" r:id="rId11"/>
    <p:sldId id="261" r:id="rId12"/>
  </p:sldIdLst>
  <p:sldSz cx="12191695" cy="6858000" type="screen4x3"/>
  <p:notesSz cx="6858000" cy="9144000"/>
  <p:defaultTextStyle>
    <a:defPPr>
      <a:defRPr lang="en-US"/>
    </a:defPPr>
    <a:lvl1pPr marL="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4572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>
    <p:restoredLeft sz="15620"/>
    <p:restoredTop sz="94660"/>
  </p:normalViewPr>
  <p:slideViewPr>
    <p:cSldViewPr snapToGrid="0" snapToObjects="1">
      <p:cViewPr varScale="1">
        <p:scale>
          <a:sx n="124" d="100"/>
          <a:sy n="124" d="100"/>
        </p:scale>
        <p:origin x="-1512" y="-112"/>
      </p:cViewPr>
      <p:guideLst>
        <p:guide orient="horz" pos="2160"/>
        <p:guide pos="2880"/>
      </p:guideLst>
    </p:cSldViewPr>
  </p:slideViewPr>
  <p:notesTextViewPr>
    <p:cViewPr>
      <p:scale>
        <a:sx n="100" d="100"/>
        <a:sy n="100" d="100"/>
      </p:scale>
      <p:origin x="0" y="0"/>
    </p:cViewPr>
  </p:notesTextViewPr>
  <p:gridSpacing cx="76200" cy="76200"/>
</p:viewPr>
</file>

<file path=ppt/_rels/presentation.xml.rels><?xml version='1.0' encoding='UTF-8' standalone='yes'?>
<Relationships xmlns="http://schemas.openxmlformats.org/package/2006/relationships"><Relationship Id="rId1" Type="http://schemas.openxmlformats.org/officeDocument/2006/relationships/slideMaster" Target="slideMasters/slideMaster1.xml"/><Relationship Id="rId2" Type="http://schemas.openxmlformats.org/officeDocument/2006/relationships/printerSettings" Target="printerSettings/printerSettings1.bin"/><Relationship Id="rId3" Type="http://schemas.openxmlformats.org/officeDocument/2006/relationships/presProps" Target="presProps.xml"/><Relationship Id="rId4" Type="http://schemas.openxmlformats.org/officeDocument/2006/relationships/viewProps" Target="viewProps.xml"/><Relationship Id="rId5" Type="http://schemas.openxmlformats.org/officeDocument/2006/relationships/theme" Target="theme/theme1.xml"/><Relationship Id="rId6" Type="http://schemas.openxmlformats.org/officeDocument/2006/relationships/tableStyles" Target="tableStyles.xml"/><Relationship Id="rId7" Type="http://schemas.openxmlformats.org/officeDocument/2006/relationships/slide" Target="slides/slide1.xml"/><Relationship Id="rId8" Type="http://schemas.openxmlformats.org/officeDocument/2006/relationships/slide" Target="slides/slide2.xml"/><Relationship Id="rId9" Type="http://schemas.openxmlformats.org/officeDocument/2006/relationships/slide" Target="slides/slide3.xml"/><Relationship Id="rId10" Type="http://schemas.openxmlformats.org/officeDocument/2006/relationships/slide" Target="slides/slide4.xml"/><Relationship Id="rId11" Type="http://schemas.openxmlformats.org/officeDocument/2006/relationships/slide" Target="slides/slide5.xml"/><Relationship Id="rId12" Type="http://schemas.openxmlformats.org/officeDocument/2006/relationships/slide" Target="slides/slide6.xml"/></Relationships>
</file>

<file path=ppt/charts/_rels/chart1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1.xlsx"/></Relationships>
</file>

<file path=ppt/charts/_rels/chart2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2.xlsx"/></Relationships>
</file>

<file path=ppt/charts/_rels/chart3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3.xlsx"/></Relationships>
</file>

<file path=ppt/charts/_rels/chart4.xml.rels><?xml version='1.0' encoding='UTF-8' standalone='yes'?>
<Relationships xmlns="http://schemas.openxmlformats.org/package/2006/relationships"><Relationship Id="rId1" Type="http://schemas.openxmlformats.org/officeDocument/2006/relationships/package" Target="../embeddings/Microsoft_Excel_Sheet4.xlsx"/></Relationships>
</file>

<file path=ppt/charts/chart1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2C5F2E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二、四－地鈉鹽 80 (%) …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2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許可證數</c:v>
                </c:pt>
              </c:strCache>
            </c:strRef>
          </c:tx>
          <c:spPr>
            <a:solidFill>
              <a:srgbClr val="0D6EFD"/>
            </a:solidFill>
            <a:ln>
              <a:noFill/>
            </a:ln>
          </c:spPr>
          <c:cat>
            <c:strRef>
              <c:f>Sheet1!$A$2:$A$12</c:f>
              <c:strCache>
                <c:ptCount val="11"/>
                <c:pt idx="0">
                  <c:v>萬得發有限公司</c:v>
                </c:pt>
                <c:pt idx="1">
                  <c:v>臺聯實業股份有限公司</c:v>
                </c:pt>
                <c:pt idx="2">
                  <c:v>臺灣潤農有限公司</c:v>
                </c:pt>
                <c:pt idx="3">
                  <c:v>益欣股份有限公司</c:v>
                </c:pt>
                <c:pt idx="4">
                  <c:v>松樹國際有限公司</c:v>
                </c:pt>
                <c:pt idx="5">
                  <c:v>東鋒股份有限公司</c:v>
                </c:pt>
                <c:pt idx="6">
                  <c:v>恒欣股份有限公司</c:v>
                </c:pt>
                <c:pt idx="7">
                  <c:v>嘉泰企業股份有限公司</c:v>
                </c:pt>
                <c:pt idx="8">
                  <c:v>台農三和化工股份有限公司</c:v>
                </c:pt>
                <c:pt idx="9">
                  <c:v>光華化學股份有限公司</c:v>
                </c:pt>
                <c:pt idx="10">
                  <c:v>日農科技股份有限公司</c:v>
                </c:pt>
              </c:strCache>
            </c:strRef>
          </c:cat>
          <c:val>
            <c:numRef>
              <c:f>Sheet1!$B$2:$B$12</c:f>
              <c:numCache>
                <c:formatCode>General</c:formatCode>
                <c:ptCount val="11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2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3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使用範圍筆數</c:v>
                </c:pt>
              </c:strCache>
            </c:strRef>
          </c:tx>
          <c:spPr>
            <a:solidFill>
              <a:srgbClr val="97BC62"/>
            </a:solidFill>
            <a:ln>
              <a:noFill/>
            </a:ln>
          </c:spPr>
          <c:cat>
            <c:strRef>
              <c:f>Sheet1!$A$2:$A$2</c:f>
              <c:strCache>
                <c:ptCount val="1"/>
                <c:pt idx="0">
                  <c:v>甘蔗</c:v>
                </c:pt>
              </c:strCache>
            </c:strRef>
          </c:cat>
          <c:val>
            <c:numRef>
              <c:f>Sheet1!$B$2:$B$2</c:f>
              <c:numCache>
                <c:formatCode>General</c:formatCode>
                <c:ptCount val="1"/>
                <c:pt idx="0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charts/chart4.xml><?xml version="1.0" encoding="utf-8"?>
<c:chartSpace xmlns:c="http://schemas.openxmlformats.org/drawingml/2006/chart" xmlns:a="http://schemas.openxmlformats.org/drawingml/2006/main" xmlns:r="http://schemas.openxmlformats.org/officeDocument/2006/relationships">
  <c:date1904 val="0"/>
  <c:chart>
    <c:autoTitleDeleted val="1"/>
    <c:plotArea>
      <c:barChart>
        <c:barDir val="bar"/>
        <c:grouping val="clustered"/>
        <c:ser>
          <c:idx val="0"/>
          <c:order val="0"/>
          <c:tx>
            <c:strRef>
              <c:f>Sheet1!$B$1</c:f>
              <c:strCache>
                <c:ptCount val="1"/>
                <c:pt idx="0">
                  <c:v>重疊組數</c:v>
                </c:pt>
              </c:strCache>
            </c:strRef>
          </c:tx>
          <c:spPr>
            <a:solidFill>
              <a:srgbClr val="C0392B"/>
            </a:solidFill>
            <a:ln>
              <a:noFill/>
            </a:ln>
          </c:spPr>
          <c:cat>
            <c:strRef>
              <c:f>Sheet1!$A$2:$A$13</c:f>
              <c:strCache>
                <c:ptCount val="12"/>
                <c:pt idx="0">
                  <c:v>草脫淨</c:v>
                </c:pt>
                <c:pt idx="1">
                  <c:v>達有龍</c:v>
                </c:pt>
                <c:pt idx="2">
                  <c:v>嘉磷塞異丙胺鹽</c:v>
                </c:pt>
                <c:pt idx="3">
                  <c:v>二、四－地</c:v>
                </c:pt>
                <c:pt idx="4">
                  <c:v>二、四－地胺鹽</c:v>
                </c:pt>
                <c:pt idx="5">
                  <c:v>草殺淨</c:v>
                </c:pt>
                <c:pt idx="6">
                  <c:v>滅必淨</c:v>
                </c:pt>
                <c:pt idx="7">
                  <c:v>復祿芬</c:v>
                </c:pt>
                <c:pt idx="8">
                  <c:v>依滅草</c:v>
                </c:pt>
                <c:pt idx="9">
                  <c:v>草滅淨</c:v>
                </c:pt>
                <c:pt idx="10">
                  <c:v>莫多草淨</c:v>
                </c:pt>
                <c:pt idx="11">
                  <c:v>三福林</c:v>
                </c:pt>
              </c:strCache>
            </c:strRef>
          </c:cat>
          <c:val>
            <c:numRef>
              <c:f>Sheet1!$B$2:$B$13</c:f>
              <c:numCache>
                <c:formatCode>General</c:formatCode>
                <c:ptCount val="12"/>
                <c:pt idx="0">
                  <c:v>1</c:v>
                </c:pt>
                <c:pt idx="1">
                  <c:v>1</c:v>
                </c:pt>
                <c:pt idx="2">
                  <c:v>1</c:v>
                </c:pt>
                <c:pt idx="3">
                  <c:v>1</c:v>
                </c:pt>
                <c:pt idx="4">
                  <c:v>1</c:v>
                </c:pt>
                <c:pt idx="5">
                  <c:v>1</c:v>
                </c:pt>
                <c:pt idx="6">
                  <c:v>1</c:v>
                </c:pt>
                <c:pt idx="7">
                  <c:v>1</c:v>
                </c:pt>
                <c:pt idx="8">
                  <c:v>1</c:v>
                </c:pt>
                <c:pt idx="9">
                  <c:v>1</c:v>
                </c:pt>
                <c:pt idx="10">
                  <c:v>1</c:v>
                </c:pt>
                <c:pt idx="11">
                  <c:v>1</c:v>
                </c:pt>
              </c:numCache>
            </c:numRef>
          </c:val>
        </c:ser>
        <c:dLbls>
          <c:txPr>
            <a:bodyPr/>
            <a:lstStyle/>
            <a:p>
              <a:pPr>
                <a:defRPr sz="1000" b="1">
                  <a:solidFill>
                    <a:srgbClr val="232C27"/>
                  </a:solidFill>
                  <a:latin typeface="Calibri"/>
                </a:defRPr>
              </a:pPr>
            </a:p>
          </c:txPr>
          <c:dLblPos val="outEnd"/>
          <c:showLegendKey val="0"/>
          <c:showVal val="1"/>
          <c:showCatName val="0"/>
          <c:showSerName val="0"/>
          <c:showPercent val="0"/>
          <c:showBubbleSize val="0"/>
          <c:showLeaderLines val="1"/>
        </c:dLbls>
        <c:gapWidth val="60"/>
        <c:axId val="-2068027336"/>
        <c:axId val="-2113994440"/>
      </c:barChart>
      <c:catAx>
        <c:axId val="-2068027336"/>
        <c:scaling>
          <c:orientation val="minMax"/>
        </c:scaling>
        <c:delete val="0"/>
        <c:axPos val="l"/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113994440"/>
        <c:crosses val="autoZero"/>
        <c:auto val="1"/>
        <c:lblAlgn val="ctr"/>
        <c:lblOffset val="100"/>
        <c:noMultiLvlLbl val="0"/>
      </c:catAx>
      <c:valAx>
        <c:axId val="-2113994440"/>
        <c:scaling/>
        <c:delete val="0"/>
        <c:axPos val="b"/>
        <c:majorGridlines>
          <c:spPr>
            <a:ln w="9525">
              <a:solidFill>
                <a:srgbClr val="E3E8E3"/>
              </a:solidFill>
            </a:ln>
          </c:spPr>
        </c:majorGridlines>
        <c:majorTickMark val="out"/>
        <c:minorTickMark val="none"/>
        <c:tickLblPos val="nextTo"/>
        <c:txPr>
          <a:bodyPr/>
          <a:lstStyle/>
          <a:p>
            <a:pPr>
              <a:defRPr sz="110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defRPr>
            </a:pPr>
          </a:p>
        </c:txPr>
        <c:crossAx val="-2068027336"/>
        <c:crosses val="autoZero"/>
      </c:valAx>
    </c:plotArea>
    <c:dispBlanksAs val="gap"/>
  </c:chart>
  <c:txPr>
    <a:bodyPr/>
    <a:lstStyle/>
    <a:p>
      <a:pPr>
        <a:defRPr sz="1800"/>
      </a:pPr>
      <a:endParaRPr lang="en-US"/>
    </a:p>
  </c:txPr>
  <c:externalData r:id="rId1">
    <c:autoUpdate val="0"/>
  </c:externalData>
</c:chartSpace>
</file>

<file path=ppt/slideLayouts/_rels/slideLayout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'1.0' encoding='UTF-8' standalone='yes'?>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8075583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14314258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0648375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782244947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9015873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2702771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12999818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40726560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Click to 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8923693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1092796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612223792"/>
      </p:ext>
    </p:extLst>
  </p:cSld>
  <p:clrMapOvr>
    <a:masterClrMapping/>
  </p:clrMapOvr>
</p:sldLayout>
</file>

<file path=ppt/slideMasters/_rels/slideMaster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1.xml"/><Relationship Id="rId2" Type="http://schemas.openxmlformats.org/officeDocument/2006/relationships/slideLayout" Target="../slideLayouts/slideLayout2.xml"/><Relationship Id="rId3" Type="http://schemas.openxmlformats.org/officeDocument/2006/relationships/slideLayout" Target="../slideLayouts/slideLayout3.xml"/><Relationship Id="rId4" Type="http://schemas.openxmlformats.org/officeDocument/2006/relationships/slideLayout" Target="../slideLayouts/slideLayout4.xml"/><Relationship Id="rId5" Type="http://schemas.openxmlformats.org/officeDocument/2006/relationships/slideLayout" Target="../slideLayouts/slideLayout5.xml"/><Relationship Id="rId6" Type="http://schemas.openxmlformats.org/officeDocument/2006/relationships/slideLayout" Target="../slideLayouts/slideLayout6.xml"/><Relationship Id="rId7" Type="http://schemas.openxmlformats.org/officeDocument/2006/relationships/slideLayout" Target="../slideLayouts/slideLayout7.xml"/><Relationship Id="rId8" Type="http://schemas.openxmlformats.org/officeDocument/2006/relationships/slideLayout" Target="../slideLayouts/slideLayout8.xml"/><Relationship Id="rId9" Type="http://schemas.openxmlformats.org/officeDocument/2006/relationships/slideLayout" Target="../slideLayouts/slideLayout9.xml"/><Relationship Id="rId10" Type="http://schemas.openxmlformats.org/officeDocument/2006/relationships/slideLayout" Target="../slideLayouts/slideLayout10.xml"/><Relationship Id="rId11" Type="http://schemas.openxmlformats.org/officeDocument/2006/relationships/slideLayout" Target="../slideLayouts/slideLayout11.xml"/><Relationship Id="rId12" Type="http://schemas.openxmlformats.org/officeDocument/2006/relationships/theme" Target="../theme/theme1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5BCAD085-E8A6-8845-BD4E-CB4CCA059FC4}" type="datetimeFigureOut">
              <a:rPr lang="en-US" smtClean="0"/>
              <a:t>1/27/13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1FF6DA9-008F-8B48-92A6-B652298478BF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09977519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ctr" defTabSz="4572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457200" rtl="0" eaLnBrk="1" latinLnBrk="0" hangingPunct="1">
        <a:spcBef>
          <a:spcPct val="20000"/>
        </a:spcBef>
        <a:buFont typeface="Arial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457200" rtl="0" eaLnBrk="1" latinLnBrk="0" hangingPunct="1">
        <a:spcBef>
          <a:spcPct val="20000"/>
        </a:spcBef>
        <a:buFont typeface="Arial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457200" rtl="0" eaLnBrk="1" latinLnBrk="0" hangingPunct="1">
        <a:spcBef>
          <a:spcPct val="20000"/>
        </a:spcBef>
        <a:buFont typeface="Arial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457200" rtl="0" eaLnBrk="1" latinLnBrk="0" hangingPunct="1">
        <a:spcBef>
          <a:spcPct val="20000"/>
        </a:spcBef>
        <a:buFont typeface="Arial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457200" rtl="0" eaLnBrk="1" latinLnBrk="0" hangingPunct="1">
        <a:spcBef>
          <a:spcPct val="20000"/>
        </a:spcBef>
        <a:buFont typeface="Arial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457200" rtl="0" eaLnBrk="1" latinLnBrk="0" hangingPunct="1">
        <a:spcBef>
          <a:spcPct val="20000"/>
        </a:spcBef>
        <a:buFont typeface="Arial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4572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2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/Relationships>
</file>

<file path=ppt/slides/_rels/slide3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1.xml"/></Relationships>
</file>

<file path=ppt/slides/_rels/slide4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2.xml"/></Relationships>
</file>

<file path=ppt/slides/_rels/slide5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3.xml"/></Relationships>
</file>

<file path=ppt/slides/_rels/slide6.xml.rels><?xml version='1.0' encoding='UTF-8' standalone='yes'?>
<Relationships xmlns="http://schemas.openxmlformats.org/package/2006/relationships"><Relationship Id="rId1" Type="http://schemas.openxmlformats.org/officeDocument/2006/relationships/slideLayout" Target="../slideLayouts/slideLayout7.xml"/><Relationship Id="rId2" Type="http://schemas.openxmlformats.org/officeDocument/2006/relationships/chart" Target="../charts/chart4.xml"/></Relationships>
</file>

<file path=ppt/slides/slide1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Rectangle 1"/>
          <p:cNvSpPr/>
          <p:nvPr/>
        </p:nvSpPr>
        <p:spPr>
          <a:xfrm>
            <a:off x="0" y="0"/>
            <a:ext cx="12191695" cy="6858000"/>
          </a:xfrm>
          <a:prstGeom prst="rect">
            <a:avLst/>
          </a:prstGeom>
          <a:solidFill>
            <a:srgbClr val="1B3C1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3" name="Oval 2"/>
          <p:cNvSpPr/>
          <p:nvPr/>
        </p:nvSpPr>
        <p:spPr>
          <a:xfrm>
            <a:off x="8716975" y="3383280"/>
            <a:ext cx="4754880" cy="4754880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TextBox 3"/>
          <p:cNvSpPr txBox="1"/>
          <p:nvPr/>
        </p:nvSpPr>
        <p:spPr>
          <a:xfrm>
            <a:off x="548640" y="1828800"/>
            <a:ext cx="8412480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4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日佳農藥股份有限公司</a:t>
            </a:r>
          </a:p>
        </p:txBody>
      </p:sp>
      <p:sp>
        <p:nvSpPr>
          <p:cNvPr id="5" name="TextBox 4"/>
          <p:cNvSpPr txBox="1"/>
          <p:nvPr/>
        </p:nvSpPr>
        <p:spPr>
          <a:xfrm>
            <a:off x="548640" y="2377440"/>
            <a:ext cx="8778240" cy="17373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FFFFFF"/>
                </a:solidFill>
                <a:latin typeface="Calibri"/>
                <a:ea typeface="Microsoft JhengHei"/>
                <a:cs typeface="Microsoft JhengHei"/>
              </a:rPr>
              <a:t>單一農藥概況報表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548640" y="4206240"/>
            <a:ext cx="8778240" cy="8229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8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二、四－地鈉鹽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548640" y="5943600"/>
            <a:ext cx="5486400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產生日期：2026/09/28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整體概況</a:t>
            </a:r>
          </a:p>
        </p:txBody>
      </p:sp>
      <p:sp>
        <p:nvSpPr>
          <p:cNvPr id="3" name="Rounded Rectangle 2"/>
          <p:cNvSpPr/>
          <p:nvPr/>
        </p:nvSpPr>
        <p:spPr>
          <a:xfrm>
            <a:off x="548640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4" name="Oval 3"/>
          <p:cNvSpPr/>
          <p:nvPr/>
        </p:nvSpPr>
        <p:spPr>
          <a:xfrm>
            <a:off x="804672" y="1399032"/>
            <a:ext cx="201168" cy="201168"/>
          </a:xfrm>
          <a:prstGeom prst="ellipse">
            <a:avLst/>
          </a:prstGeom>
          <a:solidFill>
            <a:srgbClr val="2C5F2E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5" name="TextBox 4"/>
          <p:cNvSpPr txBox="1"/>
          <p:nvPr/>
        </p:nvSpPr>
        <p:spPr>
          <a:xfrm>
            <a:off x="1115568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成品許可證</a:t>
            </a:r>
          </a:p>
        </p:txBody>
      </p:sp>
      <p:sp>
        <p:nvSpPr>
          <p:cNvPr id="6" name="TextBox 5"/>
          <p:cNvSpPr txBox="1"/>
          <p:nvPr/>
        </p:nvSpPr>
        <p:spPr>
          <a:xfrm>
            <a:off x="804672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12 張</a:t>
            </a:r>
          </a:p>
        </p:txBody>
      </p:sp>
      <p:sp>
        <p:nvSpPr>
          <p:cNvPr id="7" name="TextBox 6"/>
          <p:cNvSpPr txBox="1"/>
          <p:nvPr/>
        </p:nvSpPr>
        <p:spPr>
          <a:xfrm>
            <a:off x="804672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4／進字證 8</a:t>
            </a:r>
          </a:p>
        </p:txBody>
      </p:sp>
      <p:sp>
        <p:nvSpPr>
          <p:cNvPr id="8" name="Rounded Rectangle 7"/>
          <p:cNvSpPr/>
          <p:nvPr/>
        </p:nvSpPr>
        <p:spPr>
          <a:xfrm>
            <a:off x="2822387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9" name="Oval 8"/>
          <p:cNvSpPr/>
          <p:nvPr/>
        </p:nvSpPr>
        <p:spPr>
          <a:xfrm>
            <a:off x="3078419" y="1399032"/>
            <a:ext cx="201168" cy="201168"/>
          </a:xfrm>
          <a:prstGeom prst="ellipse">
            <a:avLst/>
          </a:prstGeom>
          <a:solidFill>
            <a:srgbClr val="6F42C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0" name="TextBox 9"/>
          <p:cNvSpPr txBox="1"/>
          <p:nvPr/>
        </p:nvSpPr>
        <p:spPr>
          <a:xfrm>
            <a:off x="3389315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原體許可證</a:t>
            </a:r>
          </a:p>
        </p:txBody>
      </p:sp>
      <p:sp>
        <p:nvSpPr>
          <p:cNvPr id="11" name="TextBox 10"/>
          <p:cNvSpPr txBox="1"/>
          <p:nvPr/>
        </p:nvSpPr>
        <p:spPr>
          <a:xfrm>
            <a:off x="3078419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6F42C1"/>
                </a:solidFill>
                <a:latin typeface="Calibri"/>
                <a:ea typeface="Microsoft JhengHei"/>
                <a:cs typeface="Microsoft JhengHei"/>
              </a:rPr>
              <a:t>0 張</a:t>
            </a:r>
          </a:p>
        </p:txBody>
      </p:sp>
      <p:sp>
        <p:nvSpPr>
          <p:cNvPr id="12" name="TextBox 11"/>
          <p:cNvSpPr txBox="1"/>
          <p:nvPr/>
        </p:nvSpPr>
        <p:spPr>
          <a:xfrm>
            <a:off x="3078419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製字證 0／進字證 0</a:t>
            </a:r>
          </a:p>
        </p:txBody>
      </p:sp>
      <p:sp>
        <p:nvSpPr>
          <p:cNvPr id="13" name="Rounded Rectangle 12"/>
          <p:cNvSpPr/>
          <p:nvPr/>
        </p:nvSpPr>
        <p:spPr>
          <a:xfrm>
            <a:off x="5096134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4" name="Oval 13"/>
          <p:cNvSpPr/>
          <p:nvPr/>
        </p:nvSpPr>
        <p:spPr>
          <a:xfrm>
            <a:off x="5352166" y="1399032"/>
            <a:ext cx="201168" cy="201168"/>
          </a:xfrm>
          <a:prstGeom prst="ellipse">
            <a:avLst/>
          </a:prstGeom>
          <a:solidFill>
            <a:srgbClr val="0D6EFD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5" name="TextBox 14"/>
          <p:cNvSpPr txBox="1"/>
          <p:nvPr/>
        </p:nvSpPr>
        <p:spPr>
          <a:xfrm>
            <a:off x="5663062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登記廠商</a:t>
            </a:r>
          </a:p>
        </p:txBody>
      </p:sp>
      <p:sp>
        <p:nvSpPr>
          <p:cNvPr id="16" name="TextBox 15"/>
          <p:cNvSpPr txBox="1"/>
          <p:nvPr/>
        </p:nvSpPr>
        <p:spPr>
          <a:xfrm>
            <a:off x="5352166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0D6EFD"/>
                </a:solidFill>
                <a:latin typeface="Calibri"/>
                <a:ea typeface="Microsoft JhengHei"/>
                <a:cs typeface="Microsoft JhengHei"/>
              </a:rPr>
              <a:t>11 家</a:t>
            </a:r>
          </a:p>
        </p:txBody>
      </p:sp>
      <p:sp>
        <p:nvSpPr>
          <p:cNvPr id="17" name="TextBox 16"/>
          <p:cNvSpPr txBox="1"/>
          <p:nvPr/>
        </p:nvSpPr>
        <p:spPr>
          <a:xfrm>
            <a:off x="5352166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含成品與原體</a:t>
            </a:r>
          </a:p>
        </p:txBody>
      </p:sp>
      <p:sp>
        <p:nvSpPr>
          <p:cNvPr id="18" name="Rounded Rectangle 17"/>
          <p:cNvSpPr/>
          <p:nvPr/>
        </p:nvSpPr>
        <p:spPr>
          <a:xfrm>
            <a:off x="7369881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19" name="Oval 18"/>
          <p:cNvSpPr/>
          <p:nvPr/>
        </p:nvSpPr>
        <p:spPr>
          <a:xfrm>
            <a:off x="7625913" y="1399032"/>
            <a:ext cx="201168" cy="201168"/>
          </a:xfrm>
          <a:prstGeom prst="ellipse">
            <a:avLst/>
          </a:prstGeom>
          <a:solidFill>
            <a:srgbClr val="97BC62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0" name="TextBox 19"/>
          <p:cNvSpPr txBox="1"/>
          <p:nvPr/>
        </p:nvSpPr>
        <p:spPr>
          <a:xfrm>
            <a:off x="7936809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登記作物</a:t>
            </a:r>
          </a:p>
        </p:txBody>
      </p:sp>
      <p:sp>
        <p:nvSpPr>
          <p:cNvPr id="21" name="TextBox 20"/>
          <p:cNvSpPr txBox="1"/>
          <p:nvPr/>
        </p:nvSpPr>
        <p:spPr>
          <a:xfrm>
            <a:off x="7625913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97BC62"/>
                </a:solidFill>
                <a:latin typeface="Calibri"/>
                <a:ea typeface="Microsoft JhengHei"/>
                <a:cs typeface="Microsoft JhengHei"/>
              </a:rPr>
              <a:t>1 種</a:t>
            </a:r>
          </a:p>
        </p:txBody>
      </p:sp>
      <p:sp>
        <p:nvSpPr>
          <p:cNvPr id="22" name="TextBox 21"/>
          <p:cNvSpPr txBox="1"/>
          <p:nvPr/>
        </p:nvSpPr>
        <p:spPr>
          <a:xfrm>
            <a:off x="7625913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種病蟲害</a:t>
            </a:r>
          </a:p>
        </p:txBody>
      </p:sp>
      <p:sp>
        <p:nvSpPr>
          <p:cNvPr id="23" name="Rounded Rectangle 22"/>
          <p:cNvSpPr/>
          <p:nvPr/>
        </p:nvSpPr>
        <p:spPr>
          <a:xfrm>
            <a:off x="9643628" y="1143000"/>
            <a:ext cx="1999427" cy="2148840"/>
          </a:xfrm>
          <a:prstGeom prst="roundRect">
            <a:avLst>
              <a:gd name="adj" fmla="val 8000"/>
            </a:avLst>
          </a:prstGeom>
          <a:solidFill>
            <a:srgbClr val="F2F6F1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4" name="Oval 23"/>
          <p:cNvSpPr/>
          <p:nvPr/>
        </p:nvSpPr>
        <p:spPr>
          <a:xfrm>
            <a:off x="9899660" y="1399032"/>
            <a:ext cx="201168" cy="201168"/>
          </a:xfrm>
          <a:prstGeom prst="ellipse">
            <a:avLst/>
          </a:prstGeom>
          <a:solidFill>
            <a:srgbClr val="C0392B"/>
          </a:solidFill>
          <a:ln>
            <a:noFill/>
          </a:ln>
          <a:effectLst/>
        </p:spPr>
        <p:style>
          <a:lnRef idx="1">
            <a:schemeClr val="accent1"/>
          </a:lnRef>
          <a:fillRef idx="3">
            <a:schemeClr val="accent1"/>
          </a:fillRef>
          <a:effectRef idx="2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</a:p>
        </p:txBody>
      </p:sp>
      <p:sp>
        <p:nvSpPr>
          <p:cNvPr id="25" name="TextBox 24"/>
          <p:cNvSpPr txBox="1"/>
          <p:nvPr/>
        </p:nvSpPr>
        <p:spPr>
          <a:xfrm>
            <a:off x="10210556" y="1362456"/>
            <a:ext cx="1176467" cy="292608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1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競爭藥劑</a:t>
            </a:r>
          </a:p>
        </p:txBody>
      </p:sp>
      <p:sp>
        <p:nvSpPr>
          <p:cNvPr id="26" name="TextBox 25"/>
          <p:cNvSpPr txBox="1"/>
          <p:nvPr/>
        </p:nvSpPr>
        <p:spPr>
          <a:xfrm>
            <a:off x="9899660" y="1801368"/>
            <a:ext cx="1542227" cy="8686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4000" b="1">
                <a:solidFill>
                  <a:srgbClr val="C0392B"/>
                </a:solidFill>
                <a:latin typeface="Calibri"/>
                <a:ea typeface="Microsoft JhengHei"/>
                <a:cs typeface="Microsoft JhengHei"/>
              </a:rPr>
              <a:t>13 種</a:t>
            </a:r>
          </a:p>
        </p:txBody>
      </p:sp>
      <p:sp>
        <p:nvSpPr>
          <p:cNvPr id="27" name="TextBox 26"/>
          <p:cNvSpPr txBox="1"/>
          <p:nvPr/>
        </p:nvSpPr>
        <p:spPr>
          <a:xfrm>
            <a:off x="9899660" y="2715768"/>
            <a:ext cx="1542227" cy="45720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1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1 組作物×病蟲害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含量劑型組合（依許可證數）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有效成分＋含量＋劑型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11094415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4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登記廠商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5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登記作物 TOP 12</a:t>
            </a:r>
          </a:p>
        </p:txBody>
      </p:sp>
      <p:graphicFrame>
        <p:nvGraphicFramePr>
          <p:cNvPr id="3" name="Chart 2"/>
          <p:cNvGraphicFramePr>
            <a:graphicFrameLocks noGrp="1"/>
          </p:cNvGraphicFramePr>
          <p:nvPr/>
        </p:nvGraphicFramePr>
        <p:xfrm>
          <a:off x="548640" y="1143000"/>
          <a:ext cx="11094415" cy="5212080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</p:spTree>
  </p:cSld>
  <p:clrMapOvr>
    <a:masterClrMapping/>
  </p:clrMapOvr>
</p:sld>
</file>

<file path=ppt/slides/slide6.xml><?xml version="1.0" encoding="utf-8"?>
<p:sld xmlns:a="http://schemas.openxmlformats.org/drawingml/2006/main" xmlns:p="http://schemas.openxmlformats.org/presentationml/2006/main" xmlns:r="http://schemas.openxmlformats.org/officeDocument/2006/relationships">
  <p:cSld>
    <p:spTree>
      <p:nvGrpSpPr>
        <p:cNvPr id="1" name=""/>
        <p:cNvGrpSpPr/>
        <p:nvPr/>
      </p:nvGrpSpPr>
      <p:grpSpPr/>
      <p:sp>
        <p:nvSpPr>
          <p:cNvPr id="2" name="TextBox 1"/>
          <p:cNvSpPr txBox="1"/>
          <p:nvPr/>
        </p:nvSpPr>
        <p:spPr>
          <a:xfrm>
            <a:off x="548640" y="457200"/>
            <a:ext cx="11094415" cy="64008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2800" b="1">
                <a:solidFill>
                  <a:srgbClr val="2C5F2E"/>
                </a:solidFill>
                <a:latin typeface="Calibri"/>
                <a:ea typeface="Microsoft JhengHei"/>
                <a:cs typeface="Microsoft JhengHei"/>
              </a:rPr>
              <a:t>競爭藥劑（重疊使用範圍）</a:t>
            </a:r>
          </a:p>
        </p:txBody>
      </p:sp>
      <p:sp>
        <p:nvSpPr>
          <p:cNvPr id="3" name="TextBox 2"/>
          <p:cNvSpPr txBox="1"/>
          <p:nvPr/>
        </p:nvSpPr>
        <p:spPr>
          <a:xfrm>
            <a:off x="548640" y="1078992"/>
            <a:ext cx="11094415" cy="365760"/>
          </a:xfrm>
          <a:prstGeom prst="rect">
            <a:avLst/>
          </a:prstGeom>
          <a:noFill/>
        </p:spPr>
        <p:txBody>
          <a:bodyPr wrap="square" lIns="0" rIns="0" tIns="0" bIns="0" anchor="t">
            <a:spAutoFit/>
          </a:bodyPr>
          <a:lstStyle/>
          <a:p>
            <a:pPr algn="l"/>
            <a:r>
              <a:rPr sz="1200" b="0">
                <a:solidFill>
                  <a:srgbClr val="6B7770"/>
                </a:solidFill>
                <a:latin typeface="Calibri"/>
                <a:ea typeface="Microsoft JhengHei"/>
                <a:cs typeface="Microsoft JhengHei"/>
              </a:rPr>
              <a:t>登記於相同「作物 × 病蟲害」的其他有效成分</a:t>
            </a:r>
          </a:p>
        </p:txBody>
      </p:sp>
      <p:graphicFrame>
        <p:nvGraphicFramePr>
          <p:cNvPr id="4" name="Chart 3"/>
          <p:cNvGraphicFramePr>
            <a:graphicFrameLocks noGrp="1"/>
          </p:cNvGraphicFramePr>
          <p:nvPr/>
        </p:nvGraphicFramePr>
        <p:xfrm>
          <a:off x="548640" y="1517904"/>
          <a:ext cx="6949440" cy="4837176"/>
        </p:xfrm>
        <a:graphic>
          <a:graphicData uri="http://schemas.openxmlformats.org/drawingml/2006/chart">
            <c:chart xmlns:c="http://schemas.openxmlformats.org/drawingml/2006/chart" r:id="rId2"/>
          </a:graphicData>
        </a:graphic>
      </p:graphicFrame>
      <p:graphicFrame>
        <p:nvGraphicFramePr>
          <p:cNvPr id="5" name="Table 4"/>
          <p:cNvGraphicFramePr>
            <a:graphicFrameLocks noGrp="1"/>
          </p:cNvGraphicFramePr>
          <p:nvPr/>
        </p:nvGraphicFramePr>
        <p:xfrm>
          <a:off x="7772400" y="1517904"/>
          <a:ext cx="3870655" cy="3730752"/>
        </p:xfrm>
        <a:graphic>
          <a:graphicData uri="http://schemas.openxmlformats.org/drawingml/2006/table">
            <a:tbl>
              <a:tblPr firstRow="1" bandRow="1">
                <a:tableStyleId>{5C22544A-7EE6-4342-B048-85BDC9FD1C3A}</a:tableStyleId>
              </a:tblPr>
              <a:tblGrid>
                <a:gridCol w="1935327"/>
                <a:gridCol w="1935328"/>
              </a:tblGrid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有效成分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1">
                          <a:solidFill>
                            <a:srgbClr val="FFFFFF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成品證</a:t>
                      </a:r>
                    </a:p>
                  </a:txBody>
                  <a:tcPr>
                    <a:solidFill>
                      <a:srgbClr val="2C5F2E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三福林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莫多草淨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草滅淨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依滅草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14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復祿芬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27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滅必淨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7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草殺淨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8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二、四－地胺鹽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9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二、四－地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10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嘉磷塞異丙胺鹽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63</a:t>
                      </a:r>
                    </a:p>
                  </a:txBody>
                  <a:tcPr>
                    <a:solidFill>
                      <a:srgbClr val="F2F6F1"/>
                    </a:solidFill>
                  </a:tcPr>
                </a:tc>
              </a:tr>
              <a:tr h="310896"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達有龍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  <a:tc>
                  <a:txBody>
                    <a:bodyPr wrap="square" lIns="0" rIns="0" tIns="0" bIns="0" anchor="ctr"/>
                    <a:lstStyle/>
                    <a:p>
                      <a:pPr algn="l"/>
                      <a:r>
                        <a:rPr sz="1000" b="0">
                          <a:solidFill>
                            <a:srgbClr val="232C27"/>
                          </a:solidFill>
                          <a:latin typeface="Calibri"/>
                          <a:ea typeface="Microsoft JhengHei"/>
                          <a:cs typeface="Microsoft JhengHei"/>
                        </a:rPr>
                        <a:t>34</a:t>
                      </a:r>
                    </a:p>
                  </a:txBody>
                  <a:tcPr>
                    <a:solidFill>
                      <a:srgbClr val="FFFFFF"/>
                    </a:solidFill>
                  </a:tcPr>
                </a:tc>
              </a:tr>
            </a:tbl>
          </a:graphicData>
        </a:graphic>
      </p:graphicFrame>
    </p:spTree>
  </p:cSld>
  <p:clrMapOvr>
    <a:masterClrMapping/>
  </p:clrMapOvr>
</p:sld>
</file>

<file path=ppt/theme/theme1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tint val="100000"/>
                <a:shade val="100000"/>
                <a:satMod val="130000"/>
              </a:schemeClr>
            </a:gs>
            <a:gs pos="100000">
              <a:schemeClr val="phClr">
                <a:tint val="50000"/>
                <a:shade val="100000"/>
                <a:satMod val="350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>
    <a:spDef>
      <a:spPr/>
      <a:bodyPr/>
      <a:lstStyle/>
      <a:style>
        <a:lnRef idx="1">
          <a:schemeClr val="accent1"/>
        </a:lnRef>
        <a:fillRef idx="3">
          <a:schemeClr val="accent1"/>
        </a:fillRef>
        <a:effectRef idx="2">
          <a:schemeClr val="accent1"/>
        </a:effectRef>
        <a:fontRef idx="minor">
          <a:schemeClr val="lt1"/>
        </a:fontRef>
      </a:style>
    </a:spDef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TotalTime>1</TotalTime>
  <Words>0</Words>
  <Application>Microsoft Macintosh PowerPoint</Application>
  <PresentationFormat>On-screen Show (4:3)</PresentationFormat>
  <Paragraphs>0</Paragraphs>
  <Slides>0</Slides>
  <Notes>0</Notes>
  <HiddenSlides>0</HiddenSlides>
  <MMClips>0</MMClip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0</vt:i4>
      </vt:variant>
    </vt:vector>
  </HeadingPairs>
  <TitlesOfParts>
    <vt:vector size="1" baseType="lpstr">
      <vt:lpstr>Office Theme</vt:lpstr>
    </vt:vector>
  </TitlesOfParts>
  <Manager/>
  <Company/>
  <LinksUpToDate>false</LinksUpToDate>
  <SharedDoc>false</SharedDoc>
  <HyperlinkBase/>
  <HyperlinksChanged>false</HyperlinksChanged>
  <AppVersion>14.0000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subject/>
  <dc:creator/>
  <cp:keywords/>
  <dc:description>generated using python-pptx</dc:description>
  <cp:lastModifiedBy>Steve Canny</cp:lastModifiedBy>
  <cp:revision>1</cp:revision>
  <dcterms:created xsi:type="dcterms:W3CDTF">2013-01-27T09:14:16Z</dcterms:created>
  <dcterms:modified xsi:type="dcterms:W3CDTF">2013-01-27T09:15:58Z</dcterms:modified>
  <cp:category/>
</cp:coreProperties>
</file>