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_rels/chart3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3.xlsx"/></Relationships>
</file>

<file path=ppt/charts/_rels/chart4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2C5F2E"/>
            </a:solidFill>
            <a:ln>
              <a:noFill/>
            </a:ln>
          </c:spPr>
          <c:cat>
            <c:strRef>
              <c:f>Sheet1!$A$2:$A$2</c:f>
              <c:strCache>
                <c:ptCount val="1"/>
                <c:pt idx="0">
                  <c:v>腐絕快得寧 53 (%) WP</c:v>
                </c:pt>
              </c:strCache>
            </c:strRef>
          </c:cat>
          <c:val>
            <c:numRef>
              <c:f>Sheet1!$B$2:$B$2</c:f>
              <c:numCache>
                <c:formatCode>General</c:formatCode>
                <c:ptCount val="1"/>
                <c:pt idx="0">
                  <c:v>4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0D6EFD"/>
            </a:solidFill>
            <a:ln>
              <a:noFill/>
            </a:ln>
          </c:spPr>
          <c:cat>
            <c:strRef>
              <c:f>Sheet1!$A$2:$A$5</c:f>
              <c:strCache>
                <c:ptCount val="4"/>
                <c:pt idx="0">
                  <c:v>瑞芳植物保護股份有限公司</c:v>
                </c:pt>
                <c:pt idx="1">
                  <c:v>富農化學工業股份有限公司</c:v>
                </c:pt>
                <c:pt idx="2">
                  <c:v>光華化學股份有限公司</c:v>
                </c:pt>
                <c:pt idx="3">
                  <c:v>世大農化工廠股份有限公司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使用範圍筆數</c:v>
                </c:pt>
              </c:strCache>
            </c:strRef>
          </c:tx>
          <c:spPr>
            <a:solidFill>
              <a:srgbClr val="97BC62"/>
            </a:solidFill>
            <a:ln>
              <a:noFill/>
            </a:ln>
          </c:spPr>
          <c:cat>
            <c:strRef>
              <c:f>Sheet1!$A$2:$A$10</c:f>
              <c:strCache>
                <c:ptCount val="9"/>
                <c:pt idx="0">
                  <c:v>蓮霧</c:v>
                </c:pt>
                <c:pt idx="1">
                  <c:v>菱角</c:v>
                </c:pt>
                <c:pt idx="2">
                  <c:v>荔枝</c:v>
                </c:pt>
                <c:pt idx="3">
                  <c:v>番石榴</c:v>
                </c:pt>
                <c:pt idx="4">
                  <c:v>無花果</c:v>
                </c:pt>
                <c:pt idx="5">
                  <c:v>檬果</c:v>
                </c:pt>
                <c:pt idx="6">
                  <c:v>楊桃</c:v>
                </c:pt>
                <c:pt idx="7">
                  <c:v>葡萄</c:v>
                </c:pt>
                <c:pt idx="8">
                  <c:v>草莓</c:v>
                </c:pt>
              </c:strCache>
            </c:strRef>
          </c:cat>
          <c:val>
            <c:numRef>
              <c:f>Sheet1!$B$2:$B$10</c:f>
              <c:numCache>
                <c:formatCode>General</c:formatCode>
                <c:ptCount val="9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2</c:v>
                </c:pt>
                <c:pt idx="8">
                  <c:v>2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重疊組數</c:v>
                </c:pt>
              </c:strCache>
            </c:strRef>
          </c:tx>
          <c:spPr>
            <a:solidFill>
              <a:srgbClr val="C0392B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貝芬替</c:v>
                </c:pt>
                <c:pt idx="1">
                  <c:v>三氟得克利</c:v>
                </c:pt>
                <c:pt idx="2">
                  <c:v>腈硫克敏</c:v>
                </c:pt>
                <c:pt idx="3">
                  <c:v>氟殺克敏</c:v>
                </c:pt>
                <c:pt idx="4">
                  <c:v>三氟派瑞</c:v>
                </c:pt>
                <c:pt idx="5">
                  <c:v>嘉賜貝芬</c:v>
                </c:pt>
                <c:pt idx="6">
                  <c:v>芬座克敏</c:v>
                </c:pt>
                <c:pt idx="7">
                  <c:v>保粒快得寧</c:v>
                </c:pt>
                <c:pt idx="8">
                  <c:v>貝芬撲克拉</c:v>
                </c:pt>
                <c:pt idx="9">
                  <c:v>貝芬菲克利</c:v>
                </c:pt>
                <c:pt idx="10">
                  <c:v>枯草桿菌KHY8</c:v>
                </c:pt>
                <c:pt idx="11">
                  <c:v>貝萊斯芽孢桿菌BF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1</c:v>
                </c:pt>
                <c:pt idx="1">
                  <c:v>2</c:v>
                </c:pt>
                <c:pt idx="2">
                  <c:v>6</c:v>
                </c:pt>
                <c:pt idx="3">
                  <c:v>2</c:v>
                </c:pt>
                <c:pt idx="4">
                  <c:v>8</c:v>
                </c:pt>
                <c:pt idx="5">
                  <c:v>2</c:v>
                </c:pt>
                <c:pt idx="6">
                  <c:v>2</c:v>
                </c:pt>
                <c:pt idx="7">
                  <c:v>1</c:v>
                </c:pt>
                <c:pt idx="8">
                  <c:v>3</c:v>
                </c:pt>
                <c:pt idx="9">
                  <c:v>2</c:v>
                </c:pt>
                <c:pt idx="10">
                  <c:v>2</c:v>
                </c:pt>
                <c:pt idx="11">
                  <c:v>4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4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B3C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8716975" y="3383280"/>
            <a:ext cx="4754880" cy="4754880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1828800"/>
            <a:ext cx="841248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日佳農藥股份有限公司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2377440"/>
            <a:ext cx="8778240" cy="1737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Calibri"/>
                <a:ea typeface="Microsoft JhengHei"/>
                <a:cs typeface="Microsoft JhengHei"/>
              </a:rPr>
              <a:t>單一農藥概況報表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4206240"/>
            <a:ext cx="877824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腐絕快得寧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5943600"/>
            <a:ext cx="54864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產生日期：2026/09/28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整體概況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548640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804672" y="1399032"/>
            <a:ext cx="201168" cy="201168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115568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成品許可證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04672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4 張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4672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4／進字證 0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822387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3078419" y="1399032"/>
            <a:ext cx="201168" cy="201168"/>
          </a:xfrm>
          <a:prstGeom prst="ellipse">
            <a:avLst/>
          </a:prstGeom>
          <a:solidFill>
            <a:srgbClr val="6F42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389315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原體許可證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078419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6F42C1"/>
                </a:solidFill>
                <a:latin typeface="Calibri"/>
                <a:ea typeface="Microsoft JhengHei"/>
                <a:cs typeface="Microsoft JhengHei"/>
              </a:rPr>
              <a:t>0 張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078419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0／進字證 0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096134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5352166" y="1399032"/>
            <a:ext cx="201168" cy="201168"/>
          </a:xfrm>
          <a:prstGeom prst="ellipse">
            <a:avLst/>
          </a:prstGeom>
          <a:solidFill>
            <a:srgbClr val="0D6E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663062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登記廠商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352166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0D6EFD"/>
                </a:solidFill>
                <a:latin typeface="Calibri"/>
                <a:ea typeface="Microsoft JhengHei"/>
                <a:cs typeface="Microsoft JhengHei"/>
              </a:rPr>
              <a:t>4 家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352166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含成品與原體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369881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7625913" y="1399032"/>
            <a:ext cx="201168" cy="201168"/>
          </a:xfrm>
          <a:prstGeom prst="ellipse">
            <a:avLst/>
          </a:prstGeom>
          <a:solidFill>
            <a:srgbClr val="97BC6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936809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登記作物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625913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9 種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625913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4 種病蟲害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9643628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9899660" y="1399032"/>
            <a:ext cx="201168" cy="201168"/>
          </a:xfrm>
          <a:prstGeom prst="ellipse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10210556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競爭藥劑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899660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C0392B"/>
                </a:solidFill>
                <a:latin typeface="Calibri"/>
                <a:ea typeface="Microsoft JhengHei"/>
                <a:cs typeface="Microsoft JhengHei"/>
              </a:rPr>
              <a:t>42 種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899660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11 組作物×病蟲害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含量劑型組合（依許可證數）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有效成分＋含量＋劑型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11094415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登記廠商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登記作物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競爭藥劑（重疊使用範圍）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登記於相同「作物 × 病蟲害」的其他有效成分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6949440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7772400" y="1517904"/>
          <a:ext cx="3870655" cy="37307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35327"/>
                <a:gridCol w="1935328"/>
              </a:tblGrid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有效成分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成品證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貝萊斯芽孢桿菌…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枯草桿菌KHY8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貝芬菲克利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5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貝芬撲克拉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6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保粒快得寧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芬座克敏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嘉賜貝芬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三氟派瑞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氟殺克敏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3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腈硫克敏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7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三氟得克利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17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